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9" r:id="rId2"/>
    <p:sldId id="260" r:id="rId3"/>
    <p:sldId id="268" r:id="rId4"/>
    <p:sldId id="266" r:id="rId5"/>
    <p:sldId id="269" r:id="rId6"/>
    <p:sldId id="272" r:id="rId7"/>
    <p:sldId id="265" r:id="rId8"/>
    <p:sldId id="271" r:id="rId9"/>
    <p:sldId id="273" r:id="rId10"/>
    <p:sldId id="270" r:id="rId11"/>
    <p:sldId id="274" r:id="rId12"/>
    <p:sldId id="267" r:id="rId13"/>
    <p:sldId id="264" r:id="rId14"/>
    <p:sldId id="277" r:id="rId15"/>
    <p:sldId id="278" r:id="rId16"/>
    <p:sldId id="276" r:id="rId17"/>
    <p:sldId id="280" r:id="rId18"/>
    <p:sldId id="281" r:id="rId19"/>
    <p:sldId id="282" r:id="rId20"/>
    <p:sldId id="284" r:id="rId21"/>
    <p:sldId id="283" r:id="rId22"/>
    <p:sldId id="285" r:id="rId23"/>
    <p:sldId id="286" r:id="rId24"/>
    <p:sldId id="287" r:id="rId25"/>
    <p:sldId id="288" r:id="rId26"/>
    <p:sldId id="26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F7164738-AEB2-4BB2-88AE-61034E1C710F}">
          <p14:sldIdLst/>
        </p14:section>
        <p14:section name="Sezione senza titolo" id="{C10A8032-3DCC-4947-B406-16B830DF79AF}">
          <p14:sldIdLst>
            <p14:sldId id="259"/>
            <p14:sldId id="260"/>
            <p14:sldId id="268"/>
            <p14:sldId id="266"/>
            <p14:sldId id="269"/>
            <p14:sldId id="272"/>
            <p14:sldId id="265"/>
            <p14:sldId id="271"/>
            <p14:sldId id="273"/>
            <p14:sldId id="270"/>
            <p14:sldId id="274"/>
            <p14:sldId id="267"/>
            <p14:sldId id="264"/>
            <p14:sldId id="277"/>
            <p14:sldId id="278"/>
            <p14:sldId id="276"/>
            <p14:sldId id="280"/>
            <p14:sldId id="281"/>
            <p14:sldId id="282"/>
            <p14:sldId id="284"/>
            <p14:sldId id="283"/>
            <p14:sldId id="285"/>
            <p14:sldId id="286"/>
            <p14:sldId id="287"/>
            <p14:sldId id="288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38F"/>
    <a:srgbClr val="FFFFFF"/>
    <a:srgbClr val="F68A42"/>
    <a:srgbClr val="18BAA8"/>
    <a:srgbClr val="9ACA3C"/>
    <a:srgbClr val="0E6EB6"/>
    <a:srgbClr val="8AC9AD"/>
    <a:srgbClr val="40A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5814" autoAdjust="0"/>
  </p:normalViewPr>
  <p:slideViewPr>
    <p:cSldViewPr snapToGrid="0">
      <p:cViewPr varScale="1">
        <p:scale>
          <a:sx n="107" d="100"/>
          <a:sy n="107" d="100"/>
        </p:scale>
        <p:origin x="127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21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0A7F6CA-6D94-0A4F-C703-50CF96E05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23C62BC-5615-CF54-8F45-DD755A9EFB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FC5BC-B9FA-DC43-9A9C-1F122497796F}" type="datetimeFigureOut">
              <a:rPr lang="it-IT" smtClean="0"/>
              <a:t>02/12/2024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8C2765-F4D0-6683-C255-DD1E066FB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A93B306-C57C-7AA9-08F8-62DDA89C9A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B1538-DBB3-BA4B-B362-C5033A5AF9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96E9-F305-6647-A51C-BFBE44095F5A}" type="datetimeFigureOut">
              <a:rPr lang="it-IT" smtClean="0"/>
              <a:t>02/12/2024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043E3-69C9-D048-B35B-41A7D3CEA5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285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613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784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256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438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54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844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014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658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242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35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831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912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379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972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365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73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31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16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369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865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524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520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37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10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43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lexview-int.regione.fvg.it/FontiNormative/xml/LoadRegolamento.aspx?doc=urn:nir:regione.friuli.venezia.giulia:giunta:delibera:2023-02-17%3b299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lexview-int.regione.fvg.it/FontiNormative/xml/LeggiEsterne.aspx?doc=urn:nir:stato:decreto.legislativo:2004%3b42~art136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lexview-int.regione.fvg.it/FontiNormative/xml/LeggiEsterne.aspx?doc=urn:nir:stato:decreto.legislativo:2004%3b42~art13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xview-int.regione.fvg.it/FontiNormative/xml/LeggiEsterne.aspx?doc=urn:nir:stato:decreto.legislativo:2004%3b42~art45" TargetMode="External"/><Relationship Id="rId5" Type="http://schemas.openxmlformats.org/officeDocument/2006/relationships/hyperlink" Target="https://lexview-int.regione.fvg.it/FontiNormative/xml/xmllex.aspx?anno=2012&amp;legge=19#art12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lexview-int.regione.fvg.it/FontiNormative/xml/LeggiEsterne.aspx?doc=urn:nir:stato:decreto.legislativo:2004%3b42~art142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hyperlink" Target="https://lexview-int.regione.fvg.it/FontiNormative/xml/xmllex.aspx?anno=2016&amp;legge=15#art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xview-int.regione.fvg.it/FontiNormative/xml/xmllex.aspx?anno=2008&amp;legge=6#art8" TargetMode="External"/><Relationship Id="rId5" Type="http://schemas.openxmlformats.org/officeDocument/2006/relationships/hyperlink" Target="https://lexview-int.regione.fvg.it/FontiNormative/xml/xmllex.aspx?anno=1996&amp;legge=42" TargetMode="External"/><Relationship Id="rId4" Type="http://schemas.openxmlformats.org/officeDocument/2006/relationships/hyperlink" Target="https://lexview-int.regione.fvg.it/FontiNormative/xml/LeggiEsterne.aspx?doc=urn:nir:stato:legge:1991-12-06%3b39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3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24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1.svg"/><Relationship Id="rId15" Type="http://schemas.openxmlformats.org/officeDocument/2006/relationships/image" Target="../media/image15.svg"/><Relationship Id="rId10" Type="http://schemas.openxmlformats.org/officeDocument/2006/relationships/image" Target="../media/image26.png"/><Relationship Id="rId9" Type="http://schemas.openxmlformats.org/officeDocument/2006/relationships/image" Target="../media/image17.sv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A325B.F00C94A0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861493BD-6B46-4A60-8C8E-84E8CB6D6D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82574"/>
            <a:ext cx="9144000" cy="77753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0" y="135059"/>
            <a:ext cx="914455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IL PROGRAMMA NAZIONALE INTEGRATO PER L’ENERGIA ED IL CLIMA QUALE STRUMENTO PROGRAMMATICO PER LA TRANSIZIONE ENERGETICA</a:t>
            </a:r>
          </a:p>
          <a:p>
            <a:pPr algn="ctr"/>
            <a:endParaRPr lang="it-IT" sz="2400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PROCEDURE DI VIA E AUTORIZZATIVE DEGLI IMPIANTI FER</a:t>
            </a:r>
          </a:p>
          <a:p>
            <a:pPr algn="ctr"/>
            <a:endParaRPr lang="it-IT" sz="3200" b="1" dirty="0" smtClean="0">
              <a:solidFill>
                <a:srgbClr val="002060"/>
              </a:solidFill>
            </a:endParaRPr>
          </a:p>
          <a:p>
            <a:pPr algn="ctr"/>
            <a:endParaRPr lang="it-IT" sz="3200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IL CASO DELLA REGIONE FRIULI VENEZIA GIULIA</a:t>
            </a:r>
            <a:endParaRPr lang="it-IT" sz="3200" b="1" dirty="0">
              <a:solidFill>
                <a:srgbClr val="002060"/>
              </a:solidFill>
            </a:endParaRPr>
          </a:p>
          <a:p>
            <a:pPr algn="ctr"/>
            <a:endParaRPr lang="it-IT" sz="3200" b="1" dirty="0" smtClean="0">
              <a:solidFill>
                <a:srgbClr val="002060"/>
              </a:solidFill>
            </a:endParaRPr>
          </a:p>
          <a:p>
            <a:pPr algn="ctr"/>
            <a:endParaRPr lang="it-IT" sz="3200" b="1" dirty="0" smtClean="0">
              <a:solidFill>
                <a:srgbClr val="002060"/>
              </a:solidFill>
            </a:endParaRPr>
          </a:p>
          <a:p>
            <a:pPr algn="ctr"/>
            <a:endParaRPr lang="it-IT" sz="3200" b="1" dirty="0">
              <a:solidFill>
                <a:srgbClr val="002060"/>
              </a:solidFill>
            </a:endParaRPr>
          </a:p>
          <a:p>
            <a:pPr algn="ctr"/>
            <a:endParaRPr lang="it-IT" sz="3200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Ing. Daniele Tirelli</a:t>
            </a:r>
          </a:p>
          <a:p>
            <a:pPr algn="r"/>
            <a:endParaRPr lang="it-IT" sz="1600" dirty="0" smtClean="0">
              <a:solidFill>
                <a:srgbClr val="002060"/>
              </a:solidFill>
            </a:endParaRPr>
          </a:p>
          <a:p>
            <a:pPr algn="r"/>
            <a:endParaRPr lang="it-IT" sz="1600" dirty="0">
              <a:solidFill>
                <a:srgbClr val="002060"/>
              </a:solidFill>
            </a:endParaRPr>
          </a:p>
          <a:p>
            <a:pPr algn="r"/>
            <a:r>
              <a:rPr lang="it-IT" sz="1600" dirty="0" smtClean="0">
                <a:solidFill>
                  <a:srgbClr val="002060"/>
                </a:solidFill>
              </a:rPr>
              <a:t>2 dicembre 2024</a:t>
            </a:r>
            <a:endParaRPr lang="it-IT" sz="3200" dirty="0" smtClean="0">
              <a:solidFill>
                <a:srgbClr val="00206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0" y="5541946"/>
            <a:ext cx="21431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29241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LO STATO DELL’ARTE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2823" y="820446"/>
            <a:ext cx="7674570" cy="52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29241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LO STATO DELL’ARTE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354" y="661744"/>
            <a:ext cx="8713076" cy="50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57199" y="809935"/>
            <a:ext cx="8466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dirty="0" smtClean="0">
                <a:solidFill>
                  <a:srgbClr val="002060"/>
                </a:solidFill>
              </a:rPr>
              <a:t>Idoneità dell’area ai sensi del D. </a:t>
            </a:r>
            <a:r>
              <a:rPr lang="it-IT" b="1" i="1" dirty="0" err="1" smtClean="0">
                <a:solidFill>
                  <a:srgbClr val="002060"/>
                </a:solidFill>
              </a:rPr>
              <a:t>Lgs</a:t>
            </a:r>
            <a:r>
              <a:rPr lang="it-IT" b="1" i="1" dirty="0" smtClean="0">
                <a:solidFill>
                  <a:srgbClr val="002060"/>
                </a:solidFill>
              </a:rPr>
              <a:t>. 199/2021</a:t>
            </a:r>
          </a:p>
          <a:p>
            <a:pPr algn="just"/>
            <a:r>
              <a:rPr lang="it-IT" b="1" i="1" dirty="0" smtClean="0">
                <a:solidFill>
                  <a:srgbClr val="002060"/>
                </a:solidFill>
              </a:rPr>
              <a:t>Idoneità ai sensi dell’art</a:t>
            </a:r>
            <a:r>
              <a:rPr lang="it-IT" b="1" i="1" dirty="0">
                <a:solidFill>
                  <a:srgbClr val="002060"/>
                </a:solidFill>
              </a:rPr>
              <a:t>. 96 «Realizzazione di impianti fotovoltaici» della Legge regionale 10 maggio 2024, n. 3 «Disposizioni multisettoriali e di semplificazione</a:t>
            </a:r>
            <a:r>
              <a:rPr lang="it-IT" b="1" i="1" dirty="0" smtClean="0">
                <a:solidFill>
                  <a:srgbClr val="002060"/>
                </a:solidFill>
              </a:rPr>
              <a:t>».</a:t>
            </a:r>
          </a:p>
          <a:p>
            <a:pPr algn="just"/>
            <a:r>
              <a:rPr lang="it-IT" dirty="0" smtClean="0"/>
              <a:t>Obiettivi: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/>
              <a:t>Attuazione LR 4/2023 </a:t>
            </a:r>
            <a:r>
              <a:rPr lang="it-IT" dirty="0" err="1" smtClean="0"/>
              <a:t>FVGreen</a:t>
            </a:r>
            <a:r>
              <a:rPr lang="it-IT" dirty="0" smtClean="0"/>
              <a:t> </a:t>
            </a:r>
            <a:r>
              <a:rPr lang="it-IT" dirty="0"/>
              <a:t>- Disposizioni per lo sviluppo sostenibile e la transizione ecologica del Friuli Venezia </a:t>
            </a:r>
            <a:r>
              <a:rPr lang="it-IT" dirty="0" smtClean="0"/>
              <a:t>Giulia);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/>
              <a:t>Attuazione della </a:t>
            </a:r>
            <a:r>
              <a:rPr lang="it-IT" dirty="0"/>
              <a:t>Strategia regionale per lo sviluppo sostenibile approvata con </a:t>
            </a:r>
            <a:r>
              <a:rPr lang="it-IT" dirty="0" smtClean="0">
                <a:hlinkClick r:id="rId4" tooltip="Il collegamento apre una nuova finestra"/>
              </a:rPr>
              <a:t>DGR 299/2023</a:t>
            </a:r>
            <a:r>
              <a:rPr lang="it-IT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/>
              <a:t>Conseguimento </a:t>
            </a:r>
            <a:r>
              <a:rPr lang="it-IT" dirty="0"/>
              <a:t>degli obiettivi di produzione di energia da fonti rinnovabili come definiti nel Piano nazionale integrato energia e clima (PNIEC) e nella normativa dell'Unione europea e statale in materia di </a:t>
            </a:r>
            <a:r>
              <a:rPr lang="it-IT" dirty="0" smtClean="0"/>
              <a:t>energia;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/>
              <a:t>A lungo termine, emissioni </a:t>
            </a:r>
            <a:r>
              <a:rPr lang="it-IT" dirty="0"/>
              <a:t>di gas a effetto serra nette uguali a </a:t>
            </a:r>
            <a:r>
              <a:rPr lang="it-IT" dirty="0" smtClean="0"/>
              <a:t>zero entro </a:t>
            </a:r>
            <a:r>
              <a:rPr lang="it-IT" dirty="0"/>
              <a:t>il </a:t>
            </a:r>
            <a:r>
              <a:rPr lang="it-IT" dirty="0" smtClean="0"/>
              <a:t>2045.</a:t>
            </a:r>
            <a:endParaRPr lang="it-IT" b="1" i="1" dirty="0" smtClean="0">
              <a:solidFill>
                <a:srgbClr val="00206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29241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L’IDONEITÀ DELL’AREA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5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8" name="Rettangolo 7"/>
          <p:cNvSpPr/>
          <p:nvPr/>
        </p:nvSpPr>
        <p:spPr>
          <a:xfrm>
            <a:off x="3017247" y="292412"/>
            <a:ext cx="260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NORMATIVA </a:t>
            </a:r>
            <a:r>
              <a:rPr lang="it-IT" b="1" dirty="0" smtClean="0">
                <a:solidFill>
                  <a:srgbClr val="002060"/>
                </a:solidFill>
              </a:rPr>
              <a:t>REGIONALE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47261" y="661430"/>
            <a:ext cx="822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b="1" dirty="0" smtClean="0"/>
          </a:p>
          <a:p>
            <a:pPr algn="just"/>
            <a:r>
              <a:rPr lang="it-IT" dirty="0" smtClean="0"/>
              <a:t>Attuazione obiettivi </a:t>
            </a:r>
            <a:r>
              <a:rPr lang="it-IT" dirty="0"/>
              <a:t>mediante </a:t>
            </a:r>
            <a:r>
              <a:rPr lang="it-IT" dirty="0" smtClean="0"/>
              <a:t>realizzazione </a:t>
            </a:r>
            <a:r>
              <a:rPr lang="it-IT" dirty="0"/>
              <a:t>sul territorio regionale di impianti fotovoltaici a terra, </a:t>
            </a:r>
            <a:r>
              <a:rPr lang="it-IT" dirty="0" err="1"/>
              <a:t>agrivoltaici</a:t>
            </a:r>
            <a:r>
              <a:rPr lang="it-IT" dirty="0"/>
              <a:t> a terra e flottanti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Individuazione di aree </a:t>
            </a:r>
            <a:r>
              <a:rPr lang="it-IT" dirty="0"/>
              <a:t>caratterizzate da presumibile non idoneità alla realizzazione di impianti fotovoltaici soggetti all'autorizzazione unica ai sensi dell'</a:t>
            </a:r>
            <a:r>
              <a:rPr lang="it-IT" dirty="0">
                <a:hlinkClick r:id="rId5"/>
              </a:rPr>
              <a:t>articolo 12 della legge regionale 11 ottobre 2012, n. </a:t>
            </a:r>
            <a:r>
              <a:rPr lang="it-IT" dirty="0" smtClean="0">
                <a:hlinkClick r:id="rId5"/>
              </a:rPr>
              <a:t>19</a:t>
            </a:r>
            <a:r>
              <a:rPr lang="it-IT" dirty="0" smtClean="0"/>
              <a:t>.</a:t>
            </a:r>
          </a:p>
          <a:p>
            <a:pPr marL="285750" lvl="1" indent="-285750" algn="just">
              <a:buFontTx/>
              <a:buChar char="-"/>
            </a:pPr>
            <a:r>
              <a:rPr lang="it-IT" b="1" dirty="0"/>
              <a:t>a) </a:t>
            </a:r>
            <a:r>
              <a:rPr lang="it-IT" dirty="0"/>
              <a:t>tutela del patrimonio culturale e del paesaggio</a:t>
            </a:r>
            <a:r>
              <a:rPr lang="it-IT" dirty="0" smtClean="0"/>
              <a:t>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it-IT" dirty="0"/>
              <a:t>aree core zone e buffer zone o definizioni equivalenti </a:t>
            </a:r>
            <a:r>
              <a:rPr lang="it-IT" dirty="0" smtClean="0"/>
              <a:t>rientranti </a:t>
            </a:r>
            <a:r>
              <a:rPr lang="it-IT" dirty="0"/>
              <a:t>negli elenchi di beni da tutelare individuati </a:t>
            </a:r>
            <a:r>
              <a:rPr lang="it-IT" dirty="0" smtClean="0"/>
              <a:t>dall'UNESCO;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it-IT" dirty="0"/>
              <a:t>paesaggi rurali iscritti nel Registro nazionale dei paesaggi rurali storici istituito con </a:t>
            </a:r>
            <a:r>
              <a:rPr lang="it-IT" dirty="0" smtClean="0"/>
              <a:t>DM 17070/2012;</a:t>
            </a:r>
            <a:endParaRPr lang="it-IT" dirty="0"/>
          </a:p>
          <a:p>
            <a:pPr marL="800100" lvl="1" indent="-342900" algn="just">
              <a:buFont typeface="+mj-lt"/>
              <a:buAutoNum type="arabicPeriod"/>
            </a:pPr>
            <a:r>
              <a:rPr lang="it-IT" dirty="0"/>
              <a:t>aree di notevole interesse culturale individuate </a:t>
            </a:r>
            <a:r>
              <a:rPr lang="it-IT" dirty="0" smtClean="0"/>
              <a:t>(art. </a:t>
            </a:r>
            <a:r>
              <a:rPr lang="it-IT" dirty="0"/>
              <a:t>10 del D. </a:t>
            </a:r>
            <a:r>
              <a:rPr lang="it-IT" dirty="0" err="1"/>
              <a:t>Lgs</a:t>
            </a:r>
            <a:r>
              <a:rPr lang="it-IT" dirty="0"/>
              <a:t>. </a:t>
            </a:r>
            <a:r>
              <a:rPr lang="it-IT" dirty="0" smtClean="0"/>
              <a:t>42/2004);</a:t>
            </a:r>
            <a:endParaRPr lang="it-IT" dirty="0"/>
          </a:p>
          <a:p>
            <a:pPr marL="800100" lvl="1" indent="-342900" algn="just">
              <a:buFont typeface="+mj-lt"/>
              <a:buAutoNum type="arabicPeriod"/>
            </a:pPr>
            <a:r>
              <a:rPr lang="it-IT" dirty="0"/>
              <a:t>aree oggetto di tutela indiretta ai sensi dell'</a:t>
            </a:r>
            <a:r>
              <a:rPr lang="it-IT" dirty="0">
                <a:hlinkClick r:id="rId6" tooltip="Il collegamento apre una nuova finestra"/>
              </a:rPr>
              <a:t>articolo 45 del D. </a:t>
            </a:r>
            <a:r>
              <a:rPr lang="it-IT" dirty="0" err="1">
                <a:hlinkClick r:id="rId6" tooltip="Il collegamento apre una nuova finestra"/>
              </a:rPr>
              <a:t>Lgs</a:t>
            </a:r>
            <a:r>
              <a:rPr lang="it-IT" dirty="0">
                <a:hlinkClick r:id="rId6" tooltip="Il collegamento apre una nuova finestra"/>
              </a:rPr>
              <a:t> 42/2004</a:t>
            </a:r>
            <a:r>
              <a:rPr lang="it-IT" dirty="0"/>
              <a:t>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it-IT" dirty="0"/>
              <a:t>aree individuate dal PPR di cui all'</a:t>
            </a:r>
            <a:r>
              <a:rPr lang="it-IT" dirty="0">
                <a:hlinkClick r:id="rId7" tooltip="Il collegamento apre una nuova finestra"/>
              </a:rPr>
              <a:t>articolo 135 del D. </a:t>
            </a:r>
            <a:r>
              <a:rPr lang="it-IT" dirty="0" err="1">
                <a:hlinkClick r:id="rId7" tooltip="Il collegamento apre una nuova finestra"/>
              </a:rPr>
              <a:t>Lgs</a:t>
            </a:r>
            <a:r>
              <a:rPr lang="it-IT" dirty="0">
                <a:hlinkClick r:id="rId7" tooltip="Il collegamento apre una nuova finestra"/>
              </a:rPr>
              <a:t>. 42/2004</a:t>
            </a:r>
            <a:r>
              <a:rPr lang="it-IT" dirty="0"/>
              <a:t>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it-IT" dirty="0"/>
              <a:t>aree dichiarate di notevole interesse pubblico (</a:t>
            </a:r>
            <a:r>
              <a:rPr lang="it-IT" dirty="0">
                <a:hlinkClick r:id="rId8" tooltip="Il collegamento apre una nuova finestra"/>
              </a:rPr>
              <a:t>art. 136 del D. L.gs. 42/2004</a:t>
            </a:r>
            <a:r>
              <a:rPr lang="it-IT" dirty="0"/>
              <a:t>);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it-IT" dirty="0"/>
              <a:t>aree tutelate per legge individuate dall'</a:t>
            </a:r>
            <a:r>
              <a:rPr lang="it-IT" dirty="0">
                <a:hlinkClick r:id="rId9" tooltip="Il collegamento apre una nuova finestra"/>
              </a:rPr>
              <a:t>articolo 142 del D. </a:t>
            </a:r>
            <a:r>
              <a:rPr lang="it-IT" dirty="0" err="1">
                <a:hlinkClick r:id="rId9" tooltip="Il collegamento apre una nuova finestra"/>
              </a:rPr>
              <a:t>Lgs</a:t>
            </a:r>
            <a:r>
              <a:rPr lang="it-IT" dirty="0">
                <a:hlinkClick r:id="rId9" tooltip="Il collegamento apre una nuova finestra"/>
              </a:rPr>
              <a:t>. 42/2004</a:t>
            </a:r>
            <a:r>
              <a:rPr lang="it-IT" dirty="0"/>
              <a:t>;</a:t>
            </a:r>
          </a:p>
          <a:p>
            <a:pPr lvl="1"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050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47261" y="66143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it-IT" b="1" dirty="0" smtClean="0"/>
              <a:t>b</a:t>
            </a:r>
            <a:r>
              <a:rPr lang="it-IT" b="1" dirty="0"/>
              <a:t>) </a:t>
            </a:r>
            <a:r>
              <a:rPr lang="it-IT" dirty="0"/>
              <a:t>tutela dell'ambiente</a:t>
            </a:r>
            <a:r>
              <a:rPr lang="it-IT" dirty="0" smtClean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zone </a:t>
            </a:r>
            <a:r>
              <a:rPr lang="it-IT" dirty="0"/>
              <a:t>umide di importanza internazionale designate ai sensi della Convenzione di Ramsar, qualora individuate come elementi </a:t>
            </a:r>
            <a:r>
              <a:rPr lang="it-IT" dirty="0" smtClean="0"/>
              <a:t>areali;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aree </a:t>
            </a:r>
            <a:r>
              <a:rPr lang="it-IT" dirty="0"/>
              <a:t>incluse nella Rete Natura 2000 </a:t>
            </a:r>
            <a:r>
              <a:rPr lang="it-IT" dirty="0" smtClean="0"/>
              <a:t>(DPR 357/1997);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aree </a:t>
            </a:r>
            <a:r>
              <a:rPr lang="it-IT" dirty="0"/>
              <a:t>naturali protette di cui alla </a:t>
            </a:r>
            <a:r>
              <a:rPr lang="it-IT" dirty="0">
                <a:hlinkClick r:id="rId4" tooltip="Il collegamento apre una nuova finestra"/>
              </a:rPr>
              <a:t>legge 6 dicembre 1991, n. 394</a:t>
            </a:r>
            <a:r>
              <a:rPr lang="it-IT" dirty="0"/>
              <a:t> (Legge quadro sulle aree protette), e inserite nell'elenco delle aree naturali </a:t>
            </a:r>
            <a:r>
              <a:rPr lang="it-IT" dirty="0" smtClean="0"/>
              <a:t>protette;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aree </a:t>
            </a:r>
            <a:r>
              <a:rPr lang="it-IT" dirty="0"/>
              <a:t>naturali e riserve naturali di cui alla </a:t>
            </a:r>
            <a:r>
              <a:rPr lang="it-IT" dirty="0">
                <a:hlinkClick r:id="rId5"/>
              </a:rPr>
              <a:t>legge regionale 30 settembre 1996, n. 42</a:t>
            </a:r>
            <a:r>
              <a:rPr lang="it-IT" dirty="0"/>
              <a:t> (Norme in materia di parchi e riserve naturali regionali</a:t>
            </a:r>
            <a:r>
              <a:rPr lang="it-IT" dirty="0" smtClean="0"/>
              <a:t>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aree </a:t>
            </a:r>
            <a:r>
              <a:rPr lang="it-IT" dirty="0"/>
              <a:t>che svolgono funzioni determinanti per la conservazione della biodiversità e aree su cui insistono le oasi di protezione e le zone di ripopolamento e cattura, individuate dal Piano faunistico regionale di cui all'</a:t>
            </a:r>
            <a:r>
              <a:rPr lang="it-IT" dirty="0">
                <a:hlinkClick r:id="rId6"/>
              </a:rPr>
              <a:t>articolo 8 della legge regionale 6 marzo 2008, n. 6</a:t>
            </a:r>
            <a:r>
              <a:rPr lang="it-IT" dirty="0"/>
              <a:t> (Disposizioni per la programmazione faunistica e per l'esercizio dell'attività venatoria</a:t>
            </a:r>
            <a:r>
              <a:rPr lang="it-IT" dirty="0" smtClean="0"/>
              <a:t>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aree </a:t>
            </a:r>
            <a:r>
              <a:rPr lang="it-IT" dirty="0"/>
              <a:t>caratterizzate da situazioni di dissesto o di rischio idrogeologico individuate negli strumenti di pianificazione di </a:t>
            </a:r>
            <a:r>
              <a:rPr lang="it-IT" dirty="0" smtClean="0"/>
              <a:t>settore;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err="1" smtClean="0"/>
              <a:t>geositi</a:t>
            </a:r>
            <a:r>
              <a:rPr lang="it-IT" dirty="0" smtClean="0"/>
              <a:t> </a:t>
            </a:r>
            <a:r>
              <a:rPr lang="it-IT" dirty="0"/>
              <a:t>e </a:t>
            </a:r>
            <a:r>
              <a:rPr lang="it-IT" dirty="0" err="1"/>
              <a:t>geoparchi</a:t>
            </a:r>
            <a:r>
              <a:rPr lang="it-IT" dirty="0"/>
              <a:t>, iscritti nel Catasto regionale dei </a:t>
            </a:r>
            <a:r>
              <a:rPr lang="it-IT" dirty="0" err="1"/>
              <a:t>geositi</a:t>
            </a:r>
            <a:r>
              <a:rPr lang="it-IT" dirty="0"/>
              <a:t> e dei </a:t>
            </a:r>
            <a:r>
              <a:rPr lang="it-IT" dirty="0" err="1"/>
              <a:t>geoparchi</a:t>
            </a:r>
            <a:r>
              <a:rPr lang="it-IT" dirty="0"/>
              <a:t> regionali (</a:t>
            </a:r>
            <a:r>
              <a:rPr lang="it-IT" dirty="0" err="1"/>
              <a:t>CaRGeo</a:t>
            </a:r>
            <a:r>
              <a:rPr lang="it-IT" dirty="0"/>
              <a:t>) di cui all'</a:t>
            </a:r>
            <a:r>
              <a:rPr lang="it-IT" dirty="0">
                <a:hlinkClick r:id="rId7"/>
              </a:rPr>
              <a:t>articolo 3 della legge regionale 14 ottobre 2016, n. 15</a:t>
            </a:r>
            <a:r>
              <a:rPr lang="it-IT" dirty="0"/>
              <a:t> (Disposizioni per la tutela e la valorizzazione della </a:t>
            </a:r>
            <a:r>
              <a:rPr lang="it-IT" dirty="0" err="1"/>
              <a:t>geodiversità</a:t>
            </a:r>
            <a:r>
              <a:rPr lang="it-IT" dirty="0"/>
              <a:t>, del patrimonio geologico e speleologico e delle aree carsiche);</a:t>
            </a:r>
          </a:p>
          <a:p>
            <a:pPr lvl="1" algn="just"/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017247" y="292412"/>
            <a:ext cx="260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NORMATIVA </a:t>
            </a:r>
            <a:r>
              <a:rPr lang="it-IT" b="1" dirty="0" smtClean="0">
                <a:solidFill>
                  <a:srgbClr val="002060"/>
                </a:solidFill>
              </a:rPr>
              <a:t>REGIONALE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3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47261" y="66143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c) </a:t>
            </a:r>
            <a:r>
              <a:rPr lang="it-IT" dirty="0"/>
              <a:t>tutela delle attività agricole</a:t>
            </a:r>
            <a:r>
              <a:rPr lang="it-IT" dirty="0" smtClean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aree </a:t>
            </a:r>
            <a:r>
              <a:rPr lang="it-IT" dirty="0"/>
              <a:t>agricole destinate a produzioni agroalimentari di qualità, quali le produzioni biologiche, le produzioni DOP, IGP, STG, DOC, DOCG, DE.CO. e le produzioni tradizionali, limitatamente alle superfici agricole effettivamente destinate alla coltura che la denominazione e l'indicazione intendono </a:t>
            </a:r>
            <a:r>
              <a:rPr lang="it-IT" dirty="0" smtClean="0"/>
              <a:t>salvaguardare;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aree </a:t>
            </a:r>
            <a:r>
              <a:rPr lang="it-IT" dirty="0"/>
              <a:t>agricole di pregio, caratterizzate dalla presenza di attività agricole consolidate per continuità ed estensione; contraddistinte dalla presenza di paesaggi agrari identitari, di ecosistemi rurali e naturali complessi, anche con funzione di connessione </a:t>
            </a:r>
            <a:r>
              <a:rPr lang="it-IT" dirty="0" smtClean="0"/>
              <a:t>ecologica;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terreni </a:t>
            </a:r>
            <a:r>
              <a:rPr lang="it-IT" dirty="0"/>
              <a:t>interessati da </a:t>
            </a:r>
            <a:r>
              <a:rPr lang="it-IT" dirty="0" smtClean="0"/>
              <a:t>coltivazioni</a:t>
            </a:r>
          </a:p>
          <a:p>
            <a:pPr algn="just"/>
            <a:r>
              <a:rPr lang="it-IT" dirty="0" smtClean="0"/>
              <a:t>biologiche</a:t>
            </a:r>
            <a:r>
              <a:rPr lang="it-IT" dirty="0"/>
              <a:t>.</a:t>
            </a:r>
          </a:p>
          <a:p>
            <a:pPr lvl="1" algn="just"/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017247" y="292412"/>
            <a:ext cx="260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NORMATIVA </a:t>
            </a:r>
            <a:r>
              <a:rPr lang="it-IT" b="1" dirty="0" smtClean="0">
                <a:solidFill>
                  <a:srgbClr val="002060"/>
                </a:solidFill>
              </a:rPr>
              <a:t>REGIONALE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346" y="3041582"/>
            <a:ext cx="5053111" cy="2842375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6660775" y="5886997"/>
            <a:ext cx="23666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900" dirty="0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Fonte: www.turismofvg.it</a:t>
            </a:r>
            <a:endParaRPr lang="it-IT" altLang="it-IT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7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47261" y="651805"/>
            <a:ext cx="822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Ai </a:t>
            </a:r>
            <a:r>
              <a:rPr lang="it-IT" dirty="0"/>
              <a:t>fini della valutazione dei progetti di impianti fotovoltaici di cui al comma 1 sono considerati altresì</a:t>
            </a:r>
            <a:r>
              <a:rPr lang="it-IT" dirty="0" smtClean="0"/>
              <a:t>:</a:t>
            </a:r>
          </a:p>
          <a:p>
            <a:pPr marL="342900" indent="-342900" algn="just">
              <a:buAutoNum type="alphaLcParenR"/>
            </a:pPr>
            <a:r>
              <a:rPr lang="it-IT" dirty="0" smtClean="0"/>
              <a:t>la </a:t>
            </a:r>
            <a:r>
              <a:rPr lang="it-IT" dirty="0"/>
              <a:t>localizzazione nelle aree caratterizzate da presumibile non idoneità ai fini della realizzazione di impianti </a:t>
            </a:r>
            <a:r>
              <a:rPr lang="it-IT" dirty="0" smtClean="0"/>
              <a:t>fotovoltaici;</a:t>
            </a:r>
          </a:p>
          <a:p>
            <a:pPr marL="342900" indent="-342900" algn="just">
              <a:buAutoNum type="alphaLcParenR"/>
            </a:pPr>
            <a:r>
              <a:rPr lang="it-IT" dirty="0" smtClean="0"/>
              <a:t>l'estensione </a:t>
            </a:r>
            <a:r>
              <a:rPr lang="it-IT" dirty="0"/>
              <a:t>della superficie interessata </a:t>
            </a:r>
            <a:r>
              <a:rPr lang="it-IT" dirty="0" smtClean="0"/>
              <a:t>dall'impianto;</a:t>
            </a:r>
          </a:p>
          <a:p>
            <a:pPr marL="342900" indent="-342900" algn="just">
              <a:buAutoNum type="alphaLcParenR"/>
            </a:pPr>
            <a:r>
              <a:rPr lang="it-IT" dirty="0" smtClean="0"/>
              <a:t>la </a:t>
            </a:r>
            <a:r>
              <a:rPr lang="it-IT" dirty="0"/>
              <a:t>tipologia di </a:t>
            </a:r>
            <a:r>
              <a:rPr lang="it-IT" dirty="0" smtClean="0"/>
              <a:t>impianto;</a:t>
            </a:r>
          </a:p>
          <a:p>
            <a:pPr marL="342900" indent="-342900" algn="just">
              <a:buAutoNum type="alphaLcParenR"/>
            </a:pPr>
            <a:r>
              <a:rPr lang="it-IT" dirty="0" smtClean="0"/>
              <a:t>la </a:t>
            </a:r>
            <a:r>
              <a:rPr lang="it-IT" dirty="0"/>
              <a:t>presenza, sul territorio comunale, con particolare riferimento alle aree classificate agricole dagli strumenti urbanistici comunali, di ulteriori impianti della stessa </a:t>
            </a:r>
            <a:r>
              <a:rPr lang="it-IT" dirty="0" smtClean="0"/>
              <a:t>tipologia;</a:t>
            </a:r>
          </a:p>
          <a:p>
            <a:pPr marL="342900" indent="-342900" algn="just">
              <a:buAutoNum type="alphaLcParenR"/>
            </a:pPr>
            <a:r>
              <a:rPr lang="it-IT" dirty="0" smtClean="0"/>
              <a:t>la </a:t>
            </a:r>
            <a:r>
              <a:rPr lang="it-IT" dirty="0"/>
              <a:t>potenza complessiva </a:t>
            </a:r>
            <a:r>
              <a:rPr lang="it-IT" dirty="0" smtClean="0"/>
              <a:t>dell'impianto;</a:t>
            </a:r>
          </a:p>
          <a:p>
            <a:pPr marL="342900" indent="-342900" algn="just">
              <a:buAutoNum type="alphaLcParenR"/>
            </a:pPr>
            <a:r>
              <a:rPr lang="it-IT" dirty="0" smtClean="0"/>
              <a:t>le soluzioni progettuali proposte;</a:t>
            </a:r>
          </a:p>
          <a:p>
            <a:pPr marL="342900" indent="-342900" algn="just">
              <a:buAutoNum type="alphaLcParenR"/>
            </a:pPr>
            <a:r>
              <a:rPr lang="it-IT" dirty="0" smtClean="0"/>
              <a:t>la </a:t>
            </a:r>
            <a:r>
              <a:rPr lang="it-IT" dirty="0"/>
              <a:t>sostenibilità sotto il profilo ambientale e degli impatti sociali ed </a:t>
            </a:r>
            <a:r>
              <a:rPr lang="it-IT" dirty="0" smtClean="0"/>
              <a:t>economici dell'intervento.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017247" y="292412"/>
            <a:ext cx="260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NORMATIVA </a:t>
            </a:r>
            <a:r>
              <a:rPr lang="it-IT" b="1" dirty="0" smtClean="0">
                <a:solidFill>
                  <a:srgbClr val="002060"/>
                </a:solidFill>
              </a:rPr>
              <a:t>REGIONALE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7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47261" y="651805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Ai </a:t>
            </a:r>
            <a:r>
              <a:rPr lang="it-IT" dirty="0"/>
              <a:t>fini della valutazione dei progetti di impianti fotovoltaici di potenza superiore a 12 MW da realizzare nelle zone classificate agricole dagli strumenti urbanistici comunali, costituisce elemento per la valutazione positiva dei progetti</a:t>
            </a:r>
            <a:r>
              <a:rPr lang="it-IT" dirty="0" smtClean="0"/>
              <a:t>: </a:t>
            </a:r>
          </a:p>
          <a:p>
            <a:pPr algn="just"/>
            <a:r>
              <a:rPr lang="it-IT" b="1" dirty="0" smtClean="0"/>
              <a:t>a</a:t>
            </a:r>
            <a:r>
              <a:rPr lang="it-IT" b="1" dirty="0"/>
              <a:t>) </a:t>
            </a:r>
            <a:r>
              <a:rPr lang="it-IT" dirty="0"/>
              <a:t>la realizzazione in forma di </a:t>
            </a:r>
            <a:r>
              <a:rPr lang="it-IT" b="1" dirty="0"/>
              <a:t>impianto </a:t>
            </a:r>
            <a:r>
              <a:rPr lang="it-IT" b="1" dirty="0" err="1"/>
              <a:t>agrovoltaico</a:t>
            </a:r>
            <a:r>
              <a:rPr lang="it-IT" b="1" dirty="0"/>
              <a:t> avanzato</a:t>
            </a:r>
            <a:r>
              <a:rPr lang="it-IT" dirty="0" smtClean="0"/>
              <a:t>;</a:t>
            </a:r>
            <a:endParaRPr lang="it-IT" dirty="0"/>
          </a:p>
          <a:p>
            <a:pPr algn="just"/>
            <a:r>
              <a:rPr lang="it-IT" b="1" dirty="0"/>
              <a:t>b) </a:t>
            </a:r>
            <a:r>
              <a:rPr lang="it-IT" dirty="0"/>
              <a:t>in alternativa a quanto previsto dalla lettera a), la realizzazione in forma di impianto fotovoltaico a terra a condizione che venga </a:t>
            </a:r>
            <a:r>
              <a:rPr lang="it-IT" b="1" dirty="0"/>
              <a:t>asservita all'impianto</a:t>
            </a:r>
            <a:r>
              <a:rPr lang="it-IT" dirty="0"/>
              <a:t>, mediante vincolo di non costruzione, </a:t>
            </a:r>
            <a:r>
              <a:rPr lang="it-IT" b="1" dirty="0"/>
              <a:t>un'area agricola almeno pari a cinque volte l'area occupata </a:t>
            </a:r>
            <a:r>
              <a:rPr lang="it-IT" dirty="0"/>
              <a:t>dall'impianto ed entrambe insistano sul territorio dello stesso Comune o di Comuni contermini.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017247" y="292412"/>
            <a:ext cx="260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NORMATIVA </a:t>
            </a:r>
            <a:r>
              <a:rPr lang="it-IT" b="1" dirty="0" smtClean="0">
                <a:solidFill>
                  <a:srgbClr val="002060"/>
                </a:solidFill>
              </a:rPr>
              <a:t>REGIONALE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47261" y="651805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Direttiva Nitrati</a:t>
            </a:r>
          </a:p>
          <a:p>
            <a:pPr algn="just"/>
            <a:r>
              <a:rPr lang="it-IT" dirty="0" smtClean="0"/>
              <a:t>Zone vulnerabili da nitrati</a:t>
            </a:r>
          </a:p>
          <a:p>
            <a:pPr algn="just"/>
            <a:r>
              <a:rPr lang="it-IT" dirty="0" smtClean="0"/>
              <a:t>di origine agricola</a:t>
            </a:r>
          </a:p>
          <a:p>
            <a:pPr algn="just"/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017247" y="292412"/>
            <a:ext cx="2413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ASPETTI PIANIFICATORI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2497" y="819716"/>
            <a:ext cx="5307724" cy="523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47261" y="65180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Piano Gestione Rischio Alluvioni</a:t>
            </a:r>
          </a:p>
          <a:p>
            <a:pPr algn="just"/>
            <a:r>
              <a:rPr lang="it-IT" dirty="0" smtClean="0"/>
              <a:t>Mappe di pericolosità idraulica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017247" y="292412"/>
            <a:ext cx="2413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ASPETTI PIANIFICATORI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0138" y="1268778"/>
            <a:ext cx="6117021" cy="478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29241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INQUADRAMENTO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58416" y="661744"/>
            <a:ext cx="8627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/>
              <a:t>Legge regionale</a:t>
            </a:r>
            <a:r>
              <a:rPr lang="it-IT" sz="1600" dirty="0"/>
              <a:t> </a:t>
            </a:r>
            <a:r>
              <a:rPr lang="it-IT" sz="1600" b="1" dirty="0"/>
              <a:t>17 febbraio 2023, n.</a:t>
            </a:r>
            <a:r>
              <a:rPr lang="it-IT" sz="1600" dirty="0"/>
              <a:t> </a:t>
            </a:r>
            <a:r>
              <a:rPr lang="it-IT" sz="1600" b="1" dirty="0" smtClean="0"/>
              <a:t>4</a:t>
            </a:r>
          </a:p>
          <a:p>
            <a:pPr algn="just"/>
            <a:r>
              <a:rPr lang="it-IT" sz="1600" dirty="0" err="1" smtClean="0"/>
              <a:t>FVGreen</a:t>
            </a:r>
            <a:r>
              <a:rPr lang="it-IT" sz="1600" dirty="0" smtClean="0"/>
              <a:t> </a:t>
            </a:r>
            <a:r>
              <a:rPr lang="it-IT" sz="1600" dirty="0"/>
              <a:t>- Disposizioni per lo sviluppo sostenibile e la transizione ecologica del Friuli Venezia Giulia. </a:t>
            </a:r>
          </a:p>
          <a:p>
            <a:pPr algn="just"/>
            <a:endParaRPr lang="it-IT" sz="1600" i="1" dirty="0" smtClean="0"/>
          </a:p>
          <a:p>
            <a:pPr algn="just"/>
            <a:r>
              <a:rPr lang="it-IT" sz="1600" i="1" dirty="0" smtClean="0"/>
              <a:t>La </a:t>
            </a:r>
            <a:r>
              <a:rPr lang="it-IT" sz="1600" i="1" dirty="0"/>
              <a:t>Regione si impegna a conseguire l'obiettivo di lungo termine di </a:t>
            </a:r>
            <a:r>
              <a:rPr lang="it-IT" sz="1600" b="1" i="1" dirty="0">
                <a:solidFill>
                  <a:schemeClr val="accent1"/>
                </a:solidFill>
              </a:rPr>
              <a:t>emissioni di gas a effetto serra nette uguali a zero entro il 2045 </a:t>
            </a:r>
            <a:r>
              <a:rPr lang="it-IT" sz="1600" i="1" dirty="0"/>
              <a:t>e a una riduzione delle emissioni di gas a effetto serra, pari almeno all'obiettivo nazionale assegnato dall'Unione europea, entro il </a:t>
            </a:r>
            <a:r>
              <a:rPr lang="it-IT" sz="1600" i="1" dirty="0" smtClean="0"/>
              <a:t>2030.</a:t>
            </a:r>
            <a:endParaRPr lang="it-IT" sz="1600" i="1" dirty="0"/>
          </a:p>
        </p:txBody>
      </p:sp>
      <p:sp>
        <p:nvSpPr>
          <p:cNvPr id="13" name="Rettangolo 12"/>
          <p:cNvSpPr/>
          <p:nvPr/>
        </p:nvSpPr>
        <p:spPr>
          <a:xfrm>
            <a:off x="188307" y="2416070"/>
            <a:ext cx="14098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/>
              <a:t>Cabina di regia</a:t>
            </a:r>
            <a:endParaRPr lang="it-IT" sz="1600" dirty="0"/>
          </a:p>
        </p:txBody>
      </p:sp>
      <p:sp>
        <p:nvSpPr>
          <p:cNvPr id="15" name="Rettangolo 14"/>
          <p:cNvSpPr/>
          <p:nvPr/>
        </p:nvSpPr>
        <p:spPr>
          <a:xfrm>
            <a:off x="1911128" y="2621998"/>
            <a:ext cx="6738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Strategia </a:t>
            </a:r>
            <a:r>
              <a:rPr lang="it-IT" sz="1600" dirty="0"/>
              <a:t>regionale per lo sviluppo </a:t>
            </a:r>
            <a:r>
              <a:rPr lang="it-IT" sz="1600" dirty="0" smtClean="0"/>
              <a:t>sostenibile</a:t>
            </a: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  <a:p>
            <a:r>
              <a:rPr lang="it-IT" sz="1600" dirty="0" smtClean="0"/>
              <a:t>Strategia </a:t>
            </a:r>
            <a:r>
              <a:rPr lang="it-IT" sz="1600" dirty="0"/>
              <a:t>regionale per la mitigazione e l'adattamento ai cambiamenti </a:t>
            </a:r>
            <a:r>
              <a:rPr lang="it-IT" sz="1600" dirty="0" smtClean="0"/>
              <a:t>climatici</a:t>
            </a:r>
          </a:p>
          <a:p>
            <a:endParaRPr lang="it-IT" sz="1600" dirty="0"/>
          </a:p>
          <a:p>
            <a:r>
              <a:rPr lang="it-IT" sz="1600" dirty="0" smtClean="0"/>
              <a:t>Monitoraggio </a:t>
            </a:r>
            <a:r>
              <a:rPr lang="it-IT" sz="1600" dirty="0"/>
              <a:t>e la valutazione dello stato di attuazione </a:t>
            </a:r>
            <a:r>
              <a:rPr lang="it-IT" sz="1600" dirty="0" smtClean="0"/>
              <a:t>delle Strategie</a:t>
            </a:r>
            <a:endParaRPr lang="it-IT" sz="1600" dirty="0"/>
          </a:p>
        </p:txBody>
      </p:sp>
      <p:sp>
        <p:nvSpPr>
          <p:cNvPr id="23" name="Freccia angolare in su 22"/>
          <p:cNvSpPr/>
          <p:nvPr/>
        </p:nvSpPr>
        <p:spPr>
          <a:xfrm rot="5400000">
            <a:off x="633413" y="2610505"/>
            <a:ext cx="735496" cy="102373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Parentesi graffa aperta 23"/>
          <p:cNvSpPr/>
          <p:nvPr/>
        </p:nvSpPr>
        <p:spPr>
          <a:xfrm>
            <a:off x="1731955" y="2514021"/>
            <a:ext cx="164119" cy="153939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188306" y="4321340"/>
            <a:ext cx="86972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/>
              <a:t>Legge regionale</a:t>
            </a:r>
            <a:r>
              <a:rPr lang="it-IT" sz="1600" dirty="0"/>
              <a:t> </a:t>
            </a:r>
            <a:r>
              <a:rPr lang="it-IT" sz="1600" b="1" dirty="0"/>
              <a:t>28 dicembre 2023, n.</a:t>
            </a:r>
            <a:r>
              <a:rPr lang="it-IT" sz="1600" dirty="0"/>
              <a:t> </a:t>
            </a:r>
            <a:r>
              <a:rPr lang="it-IT" sz="1600" b="1" dirty="0" smtClean="0"/>
              <a:t>15</a:t>
            </a:r>
            <a:endParaRPr lang="it-IT" sz="1600" dirty="0" smtClean="0"/>
          </a:p>
          <a:p>
            <a:pPr algn="just"/>
            <a:r>
              <a:rPr lang="it-IT" sz="1600" dirty="0" smtClean="0"/>
              <a:t>Legge </a:t>
            </a:r>
            <a:r>
              <a:rPr lang="it-IT" sz="1600" dirty="0"/>
              <a:t>collegata alla manovra di bilancio 2024-2026</a:t>
            </a:r>
            <a:r>
              <a:rPr lang="it-IT" sz="1600" dirty="0" smtClean="0"/>
              <a:t>.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Il </a:t>
            </a:r>
            <a:r>
              <a:rPr lang="it-IT" sz="1600" b="1" dirty="0">
                <a:solidFill>
                  <a:schemeClr val="accent1"/>
                </a:solidFill>
              </a:rPr>
              <a:t>Piano energetico regionale</a:t>
            </a:r>
            <a:r>
              <a:rPr lang="it-IT" sz="1600" dirty="0"/>
              <a:t>: atto di pianificazione della strategia energetica della Regione, orientato al raggiungimento dell'autosufficienza e della sicurezza energetica del territorio regionale è sviluppato in coerenza con la Strategia regionale per lo sviluppo sostenibile.</a:t>
            </a:r>
          </a:p>
          <a:p>
            <a:pPr algn="just"/>
            <a:endParaRPr lang="it-IT" sz="1600" dirty="0"/>
          </a:p>
        </p:txBody>
      </p:sp>
      <p:sp>
        <p:nvSpPr>
          <p:cNvPr id="27" name="Ovale 26"/>
          <p:cNvSpPr/>
          <p:nvPr/>
        </p:nvSpPr>
        <p:spPr>
          <a:xfrm>
            <a:off x="1672321" y="2443094"/>
            <a:ext cx="4249369" cy="6650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9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3" grpId="0" animBg="1"/>
      <p:bldP spid="24" grpId="0" animBg="1"/>
      <p:bldP spid="26" grpId="0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47261" y="651805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dirty="0" smtClean="0"/>
              <a:t>Contesto territoriale esistente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017247" y="292412"/>
            <a:ext cx="286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ASPETTI TECNICI PRINCIPALI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138" y="1275499"/>
            <a:ext cx="8648207" cy="445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5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47261" y="651805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dirty="0" smtClean="0"/>
              <a:t>Cumulabilità degli impatti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017247" y="292412"/>
            <a:ext cx="286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ASPETTI TECNICI PRINCIPALI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034" y="1057315"/>
            <a:ext cx="6253655" cy="49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2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47261" y="651805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dirty="0" smtClean="0"/>
              <a:t>Utilizzo futuro del terreno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017247" y="292412"/>
            <a:ext cx="286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ASPETTI TECNICI PRINCIPALI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77" y="1179838"/>
            <a:ext cx="6929109" cy="363980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482" y="2753417"/>
            <a:ext cx="5043638" cy="315227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6660775" y="5886997"/>
            <a:ext cx="23666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900" dirty="0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Fonte: www.ecoenergynew.com</a:t>
            </a:r>
            <a:endParaRPr lang="it-IT" altLang="it-IT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47261" y="651805"/>
            <a:ext cx="847535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- Monitoraggio qualità dei suoli: 2 campioni, 4 </a:t>
            </a:r>
            <a:r>
              <a:rPr lang="it-IT" dirty="0"/>
              <a:t>repliche </a:t>
            </a:r>
            <a:r>
              <a:rPr lang="it-IT" dirty="0" smtClean="0"/>
              <a:t>annuali ciascuno</a:t>
            </a:r>
          </a:p>
          <a:p>
            <a:endParaRPr lang="it-IT" dirty="0" smtClean="0"/>
          </a:p>
          <a:p>
            <a:r>
              <a:rPr lang="it-IT" dirty="0" smtClean="0"/>
              <a:t>Ante-operam</a:t>
            </a:r>
            <a:r>
              <a:rPr lang="it-IT" dirty="0"/>
              <a:t>: 1 campione </a:t>
            </a:r>
            <a:r>
              <a:rPr lang="it-IT" dirty="0" smtClean="0"/>
              <a:t>in zona pannelli </a:t>
            </a:r>
            <a:r>
              <a:rPr lang="it-IT" dirty="0"/>
              <a:t>ed 1 in un’area </a:t>
            </a:r>
            <a:r>
              <a:rPr lang="it-IT" dirty="0" smtClean="0"/>
              <a:t>libera</a:t>
            </a:r>
          </a:p>
          <a:p>
            <a:endParaRPr lang="it-IT" b="1" dirty="0" smtClean="0"/>
          </a:p>
          <a:p>
            <a:r>
              <a:rPr lang="it-IT" b="1" dirty="0" smtClean="0"/>
              <a:t>Fertilità </a:t>
            </a:r>
            <a:r>
              <a:rPr lang="it-IT" b="1" dirty="0"/>
              <a:t>biologica: </a:t>
            </a:r>
            <a:r>
              <a:rPr lang="it-IT" dirty="0"/>
              <a:t>Indice di Fertilità Biologica (</a:t>
            </a:r>
            <a:r>
              <a:rPr lang="it-IT" dirty="0" smtClean="0"/>
              <a:t>IBF) parametri</a:t>
            </a:r>
            <a:r>
              <a:rPr lang="it-IT" dirty="0"/>
              <a:t>: </a:t>
            </a:r>
          </a:p>
          <a:p>
            <a:r>
              <a:rPr lang="it-IT" dirty="0"/>
              <a:t>a. contenuto in Carbonio organico totale nel suolo (TOC); </a:t>
            </a:r>
          </a:p>
          <a:p>
            <a:r>
              <a:rPr lang="it-IT" dirty="0"/>
              <a:t>b. contenuto in Carbonio organico relativo alla biomassa </a:t>
            </a:r>
            <a:r>
              <a:rPr lang="it-IT" dirty="0" smtClean="0"/>
              <a:t>microbica; </a:t>
            </a:r>
            <a:endParaRPr lang="it-IT" dirty="0"/>
          </a:p>
          <a:p>
            <a:r>
              <a:rPr lang="it-IT" dirty="0"/>
              <a:t>c. velocità di respirazione della </a:t>
            </a:r>
            <a:r>
              <a:rPr lang="it-IT" dirty="0" smtClean="0"/>
              <a:t>biomassa</a:t>
            </a:r>
          </a:p>
          <a:p>
            <a:pPr algn="just"/>
            <a:endParaRPr lang="it-IT" dirty="0" smtClean="0"/>
          </a:p>
          <a:p>
            <a:r>
              <a:rPr lang="it-IT" b="1" dirty="0" smtClean="0"/>
              <a:t>Componente </a:t>
            </a:r>
            <a:r>
              <a:rPr lang="it-IT" b="1" dirty="0"/>
              <a:t>fisico-chimica e struttura del suolo: </a:t>
            </a:r>
            <a:endParaRPr lang="it-IT" b="1" dirty="0" smtClean="0"/>
          </a:p>
          <a:p>
            <a:r>
              <a:rPr lang="it-IT" dirty="0" smtClean="0"/>
              <a:t>a</a:t>
            </a:r>
            <a:r>
              <a:rPr lang="it-IT" dirty="0"/>
              <a:t>. Tessitura e struttura del suolo: proporzioni delle classi dimensionali (sabbia, limo, argilla); proporzione di materiali grossolani (&gt; 2mm); </a:t>
            </a:r>
          </a:p>
          <a:p>
            <a:r>
              <a:rPr lang="it-IT" dirty="0"/>
              <a:t>b. Concentrazione di carbonio organico nel suolo (</a:t>
            </a:r>
            <a:r>
              <a:rPr lang="it-IT" dirty="0" err="1"/>
              <a:t>Soil</a:t>
            </a:r>
            <a:r>
              <a:rPr lang="it-IT" dirty="0"/>
              <a:t> </a:t>
            </a:r>
            <a:r>
              <a:rPr lang="it-IT" dirty="0" err="1"/>
              <a:t>Organic</a:t>
            </a:r>
            <a:r>
              <a:rPr lang="it-IT" dirty="0"/>
              <a:t> Carbon – SOC); </a:t>
            </a:r>
          </a:p>
          <a:p>
            <a:r>
              <a:rPr lang="it-IT" dirty="0"/>
              <a:t>c. Temperatura e umidità del suolo; </a:t>
            </a:r>
          </a:p>
          <a:p>
            <a:r>
              <a:rPr lang="it-IT" dirty="0"/>
              <a:t>d. </a:t>
            </a:r>
            <a:r>
              <a:rPr lang="it-IT" dirty="0" err="1"/>
              <a:t>pH</a:t>
            </a:r>
            <a:r>
              <a:rPr lang="it-IT" dirty="0"/>
              <a:t>*; </a:t>
            </a:r>
          </a:p>
          <a:p>
            <a:r>
              <a:rPr lang="it-IT" dirty="0"/>
              <a:t>e. Compattazione del suolo; </a:t>
            </a:r>
          </a:p>
          <a:p>
            <a:r>
              <a:rPr lang="it-IT" dirty="0"/>
              <a:t>f. Azoto totale nel suolo; </a:t>
            </a:r>
          </a:p>
          <a:p>
            <a:r>
              <a:rPr lang="it-IT" dirty="0"/>
              <a:t>g. Fosforo disponibile; </a:t>
            </a:r>
          </a:p>
          <a:p>
            <a:r>
              <a:rPr lang="it-IT" dirty="0"/>
              <a:t>h. Capacità di ritenzione idrica del campione di </a:t>
            </a:r>
            <a:r>
              <a:rPr lang="it-IT" dirty="0" smtClean="0"/>
              <a:t>suolo</a:t>
            </a:r>
            <a:r>
              <a:rPr lang="it-IT" dirty="0"/>
              <a:t>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017247" y="292412"/>
            <a:ext cx="286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ASPETTI TECNICI PRINCIPALI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47261" y="651805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dirty="0" smtClean="0"/>
              <a:t>Siepi perimetrali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017247" y="292412"/>
            <a:ext cx="286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ASPETTI TECNICI PRINCIPALI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965" y="1275499"/>
            <a:ext cx="7299240" cy="47783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965" y="1135537"/>
            <a:ext cx="7384089" cy="338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47261" y="651805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dirty="0" smtClean="0"/>
              <a:t>Siepi perimetrali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017247" y="292412"/>
            <a:ext cx="286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ASPETTI TECNICI PRINCIPALI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590" y="1021137"/>
            <a:ext cx="7822095" cy="486183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97223" y="1116798"/>
            <a:ext cx="8668870" cy="45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 descr="Immagine che contiene testo, esterni, screenshot&#10;&#10;Descrizione generata automaticamente">
            <a:extLst>
              <a:ext uri="{FF2B5EF4-FFF2-40B4-BE49-F238E27FC236}">
                <a16:creationId xmlns:a16="http://schemas.microsoft.com/office/drawing/2014/main" id="{51A1820F-0573-10ED-C131-0E45B07EDF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89935"/>
            <a:ext cx="9144000" cy="4768065"/>
          </a:xfrm>
          <a:prstGeom prst="rect">
            <a:avLst/>
          </a:prstGeom>
        </p:spPr>
      </p:pic>
      <p:pic>
        <p:nvPicPr>
          <p:cNvPr id="13" name="Elemento grafico 5" descr="Mappa con segnaposto contorno">
            <a:extLst>
              <a:ext uri="{FF2B5EF4-FFF2-40B4-BE49-F238E27FC236}">
                <a16:creationId xmlns:a16="http://schemas.microsoft.com/office/drawing/2014/main" id="{916A79BE-087A-2C8E-A072-AD2AD1981B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2827" y="3268429"/>
            <a:ext cx="499668" cy="499668"/>
          </a:xfrm>
          <a:prstGeom prst="rect">
            <a:avLst/>
          </a:prstGeom>
        </p:spPr>
      </p:pic>
      <p:pic>
        <p:nvPicPr>
          <p:cNvPr id="14" name="Elemento grafico 2" descr="Busta contorno">
            <a:extLst>
              <a:ext uri="{FF2B5EF4-FFF2-40B4-BE49-F238E27FC236}">
                <a16:creationId xmlns:a16="http://schemas.microsoft.com/office/drawing/2014/main" id="{237E2824-64A6-9CC2-651F-159542C9B55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52827" y="4057667"/>
            <a:ext cx="499668" cy="499668"/>
          </a:xfrm>
          <a:prstGeom prst="rect">
            <a:avLst/>
          </a:prstGeom>
        </p:spPr>
      </p:pic>
      <p:pic>
        <p:nvPicPr>
          <p:cNvPr id="15" name="Elemento grafico 3" descr="Cornetta contorno">
            <a:extLst>
              <a:ext uri="{FF2B5EF4-FFF2-40B4-BE49-F238E27FC236}">
                <a16:creationId xmlns:a16="http://schemas.microsoft.com/office/drawing/2014/main" id="{9100AC66-E5EC-6DAA-8E32-D8965562BD7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60382" y="4723277"/>
            <a:ext cx="499668" cy="499668"/>
          </a:xfrm>
          <a:prstGeom prst="rect">
            <a:avLst/>
          </a:prstGeom>
        </p:spPr>
      </p:pic>
      <p:pic>
        <p:nvPicPr>
          <p:cNvPr id="16" name="Elemento grafico 4" descr="Mondo contorno">
            <a:extLst>
              <a:ext uri="{FF2B5EF4-FFF2-40B4-BE49-F238E27FC236}">
                <a16:creationId xmlns:a16="http://schemas.microsoft.com/office/drawing/2014/main" id="{67CE3442-E65F-B5BA-D239-6BB829EBF30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60382" y="5470838"/>
            <a:ext cx="591305" cy="591305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2215267" y="3388214"/>
            <a:ext cx="496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Via Carducci 6 – 34136 TRIESTE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215267" y="4118585"/>
            <a:ext cx="375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d</a:t>
            </a:r>
            <a:r>
              <a:rPr lang="it-IT" dirty="0" smtClean="0">
                <a:solidFill>
                  <a:srgbClr val="002060"/>
                </a:solidFill>
              </a:rPr>
              <a:t>aniele.tirelli@regione.fvg.it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215267" y="4803796"/>
            <a:ext cx="322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0403774968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215267" y="5581824"/>
            <a:ext cx="322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www.regione.fvg.it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449064" y="1767233"/>
            <a:ext cx="602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	</a:t>
            </a:r>
            <a:r>
              <a:rPr lang="it-IT" sz="3200" b="1" dirty="0" smtClean="0">
                <a:solidFill>
                  <a:srgbClr val="002060"/>
                </a:solidFill>
              </a:rPr>
              <a:t>GRAZIE PER L’ATTENZIONE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0" y="89153"/>
            <a:ext cx="1510065" cy="80536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510065" y="168429"/>
            <a:ext cx="7504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rgbClr val="002060"/>
                </a:solidFill>
              </a:rPr>
              <a:t>IL PROGRAMMA NAZIONALE INTEGRATO PER L’ENERGIA ED IL CLIMA QUALE STRUMENTO PROGRAMMATICO PER LA TRANSIZIONE ENERGETICA</a:t>
            </a:r>
          </a:p>
          <a:p>
            <a:pPr algn="ctr"/>
            <a:endParaRPr lang="it-IT" sz="1200" b="1" dirty="0">
              <a:solidFill>
                <a:srgbClr val="002060"/>
              </a:solidFill>
            </a:endParaRPr>
          </a:p>
          <a:p>
            <a:pPr algn="ctr"/>
            <a:r>
              <a:rPr lang="it-IT" sz="1200" b="1" dirty="0">
                <a:solidFill>
                  <a:srgbClr val="002060"/>
                </a:solidFill>
              </a:rPr>
              <a:t>PROCEDURE DI VIA E AUTORIZZATIVE DEGLI IMPIANTI FER</a:t>
            </a:r>
          </a:p>
        </p:txBody>
      </p:sp>
    </p:spTree>
    <p:extLst>
      <p:ext uri="{BB962C8B-B14F-4D97-AF65-F5344CB8AC3E}">
        <p14:creationId xmlns:p14="http://schemas.microsoft.com/office/powerpoint/2010/main" val="5135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57199" y="82044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Recentemente adottato il PIANO ENERGETICO REGIONALE</a:t>
            </a:r>
          </a:p>
          <a:p>
            <a:pPr algn="just"/>
            <a:r>
              <a:rPr lang="it-IT" dirty="0" smtClean="0"/>
              <a:t>Parere motivato di VAS con DGR 1817 di data 29 novembre 2024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29241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LA PIANIFICAZIONE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pic>
        <p:nvPicPr>
          <p:cNvPr id="14" name="Immagine 13" descr="cid:image001.png@01DA325B.F00C94A0"/>
          <p:cNvPicPr/>
          <p:nvPr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92" y="1625477"/>
            <a:ext cx="557974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8814" y="2346153"/>
            <a:ext cx="7126997" cy="367353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99391" y="4778102"/>
            <a:ext cx="17791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</a:rPr>
              <a:t>Traiettoria della quota FER complessiva</a:t>
            </a:r>
          </a:p>
          <a:p>
            <a:endParaRPr lang="it-IT" sz="1400" dirty="0">
              <a:solidFill>
                <a:srgbClr val="000000"/>
              </a:solidFill>
            </a:endParaRPr>
          </a:p>
          <a:p>
            <a:endParaRPr lang="it-IT" sz="1400" dirty="0" smtClean="0">
              <a:solidFill>
                <a:srgbClr val="0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479717" y="5938452"/>
            <a:ext cx="15792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>
                <a:solidFill>
                  <a:srgbClr val="000000"/>
                </a:solidFill>
              </a:rPr>
              <a:t>[Fonte: PNIEC 2024, RSE, GSE]</a:t>
            </a:r>
          </a:p>
        </p:txBody>
      </p:sp>
    </p:spTree>
    <p:extLst>
      <p:ext uri="{BB962C8B-B14F-4D97-AF65-F5344CB8AC3E}">
        <p14:creationId xmlns:p14="http://schemas.microsoft.com/office/powerpoint/2010/main" val="181288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29241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LA DOMANDA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99" y="1130300"/>
            <a:ext cx="6096001" cy="310849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6992470" y="5905691"/>
            <a:ext cx="19030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/>
              <a:t>[Fonte: PNIEC 2024, RSE, GSE, Terna]</a:t>
            </a:r>
            <a:endParaRPr lang="it-IT" sz="900" dirty="0"/>
          </a:p>
        </p:txBody>
      </p:sp>
      <p:sp>
        <p:nvSpPr>
          <p:cNvPr id="18" name="Rettangolo 17"/>
          <p:cNvSpPr/>
          <p:nvPr/>
        </p:nvSpPr>
        <p:spPr>
          <a:xfrm>
            <a:off x="266698" y="766751"/>
            <a:ext cx="7467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Obiettivi di crescita al 2030 della quota rinnovabile nel settore elettrico [</a:t>
            </a:r>
            <a:r>
              <a:rPr lang="it-IT" dirty="0" err="1" smtClean="0">
                <a:solidFill>
                  <a:srgbClr val="000000"/>
                </a:solidFill>
              </a:rPr>
              <a:t>TWh</a:t>
            </a:r>
            <a:r>
              <a:rPr lang="it-IT" dirty="0" smtClean="0">
                <a:solidFill>
                  <a:srgbClr val="000000"/>
                </a:solidFill>
              </a:rPr>
              <a:t>]</a:t>
            </a: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4980" y="1518090"/>
            <a:ext cx="7242686" cy="408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29241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LA DOMANDA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90164"/>
              </p:ext>
            </p:extLst>
          </p:nvPr>
        </p:nvGraphicFramePr>
        <p:xfrm>
          <a:off x="2514962" y="1210051"/>
          <a:ext cx="5572760" cy="952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075">
                  <a:extLst>
                    <a:ext uri="{9D8B030D-6E8A-4147-A177-3AD203B41FA5}">
                      <a16:colId xmlns:a16="http://schemas.microsoft.com/office/drawing/2014/main" val="150083507"/>
                    </a:ext>
                  </a:extLst>
                </a:gridCol>
                <a:gridCol w="573405">
                  <a:extLst>
                    <a:ext uri="{9D8B030D-6E8A-4147-A177-3AD203B41FA5}">
                      <a16:colId xmlns:a16="http://schemas.microsoft.com/office/drawing/2014/main" val="1381937728"/>
                    </a:ext>
                  </a:extLst>
                </a:gridCol>
                <a:gridCol w="574040">
                  <a:extLst>
                    <a:ext uri="{9D8B030D-6E8A-4147-A177-3AD203B41FA5}">
                      <a16:colId xmlns:a16="http://schemas.microsoft.com/office/drawing/2014/main" val="1271524218"/>
                    </a:ext>
                  </a:extLst>
                </a:gridCol>
                <a:gridCol w="574040">
                  <a:extLst>
                    <a:ext uri="{9D8B030D-6E8A-4147-A177-3AD203B41FA5}">
                      <a16:colId xmlns:a16="http://schemas.microsoft.com/office/drawing/2014/main" val="343516435"/>
                    </a:ext>
                  </a:extLst>
                </a:gridCol>
                <a:gridCol w="574040">
                  <a:extLst>
                    <a:ext uri="{9D8B030D-6E8A-4147-A177-3AD203B41FA5}">
                      <a16:colId xmlns:a16="http://schemas.microsoft.com/office/drawing/2014/main" val="1225579531"/>
                    </a:ext>
                  </a:extLst>
                </a:gridCol>
                <a:gridCol w="574040">
                  <a:extLst>
                    <a:ext uri="{9D8B030D-6E8A-4147-A177-3AD203B41FA5}">
                      <a16:colId xmlns:a16="http://schemas.microsoft.com/office/drawing/2014/main" val="3127212544"/>
                    </a:ext>
                  </a:extLst>
                </a:gridCol>
                <a:gridCol w="574040">
                  <a:extLst>
                    <a:ext uri="{9D8B030D-6E8A-4147-A177-3AD203B41FA5}">
                      <a16:colId xmlns:a16="http://schemas.microsoft.com/office/drawing/2014/main" val="1409582492"/>
                    </a:ext>
                  </a:extLst>
                </a:gridCol>
                <a:gridCol w="574040">
                  <a:extLst>
                    <a:ext uri="{9D8B030D-6E8A-4147-A177-3AD203B41FA5}">
                      <a16:colId xmlns:a16="http://schemas.microsoft.com/office/drawing/2014/main" val="343235108"/>
                    </a:ext>
                  </a:extLst>
                </a:gridCol>
                <a:gridCol w="574040">
                  <a:extLst>
                    <a:ext uri="{9D8B030D-6E8A-4147-A177-3AD203B41FA5}">
                      <a16:colId xmlns:a16="http://schemas.microsoft.com/office/drawing/2014/main" val="3279950483"/>
                    </a:ext>
                  </a:extLst>
                </a:gridCol>
              </a:tblGrid>
              <a:tr h="255905">
                <a:tc>
                  <a:txBody>
                    <a:bodyPr/>
                    <a:lstStyle/>
                    <a:p>
                      <a:endParaRPr lang="it-IT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2023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2024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2025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2026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2027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2028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2029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2030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0011933"/>
                  </a:ext>
                </a:extLst>
              </a:tr>
              <a:tr h="42364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FVG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290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394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562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760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994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1.272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1.602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1.960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6904975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ITALIA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9.387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16.263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23.510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31.418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40.586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51.278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63.823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80.001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2148121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3756" y="583692"/>
            <a:ext cx="8534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Traiettoria di crescita incrementale annuale della capacità rinnovabile elettrica (MW) per il Friuli Venezia Giulia e l’Italia. Obiettivo PNIEC</a:t>
            </a:r>
            <a:r>
              <a:rPr kumimoji="0" lang="it-IT" alt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di 80 GW pari al 65 % dei consumi finali lordi di elettricità.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9" name="Immagine 1" descr="Immagine che contiene testo, schermata, Carattere, numero&#10;&#10;Descrizione generata automaticam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751" y="2710962"/>
            <a:ext cx="5237707" cy="314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3756" y="2990979"/>
            <a:ext cx="361599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Al 2045 si prevede una produzione di fotovoltaico paria a 2.907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GWh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/anno.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via conservativa:</a:t>
            </a:r>
            <a:r>
              <a:rPr lang="it-IT" altLang="it-IT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smtClean="0"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roducibilità media annua FVG di circa 1.050 kWh/anno per 1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kWp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installato;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Potenza nominale installata di circa 2,8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GWp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da distribuire tra impianti a terra e coperture.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660775" y="5886997"/>
            <a:ext cx="23666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900" dirty="0">
                <a:ea typeface="Calibri" panose="020F0502020204030204" pitchFamily="34" charset="0"/>
                <a:cs typeface="Arial" panose="020B0604020202020204" pitchFamily="34" charset="0"/>
              </a:rPr>
              <a:t>Fonte: </a:t>
            </a:r>
            <a:r>
              <a:rPr lang="it-IT" altLang="it-IT" sz="900" dirty="0" smtClean="0">
                <a:ea typeface="Calibri" panose="020F0502020204030204" pitchFamily="34" charset="0"/>
                <a:cs typeface="Arial" panose="020B0604020202020204" pitchFamily="34" charset="0"/>
              </a:rPr>
              <a:t>proposta di Piano - PER FVG 2024</a:t>
            </a:r>
            <a:endParaRPr lang="it-IT" altLang="it-IT" sz="12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3756" y="2241106"/>
            <a:ext cx="40063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Dati</a:t>
            </a:r>
            <a:r>
              <a:rPr kumimoji="0" lang="it-IT" alt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aggiornati 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fine marzo 2024 in linea con la traiettoria del DM Aree Idonee.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45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29241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LA RISORSA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0840" y="1152939"/>
            <a:ext cx="87166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	Fotovoltaico su edifici residenziali		1,96 - 2,45 </a:t>
            </a:r>
            <a:r>
              <a:rPr lang="it-IT" dirty="0" err="1" smtClean="0"/>
              <a:t>GW</a:t>
            </a:r>
            <a:r>
              <a:rPr lang="it-IT" baseline="-25000" dirty="0" err="1" smtClean="0"/>
              <a:t>p</a:t>
            </a:r>
            <a:r>
              <a:rPr lang="it-IT" dirty="0"/>
              <a:t>	</a:t>
            </a:r>
            <a:r>
              <a:rPr lang="it-IT" dirty="0" smtClean="0"/>
              <a:t>	2451-3064 </a:t>
            </a:r>
            <a:r>
              <a:rPr lang="it-IT" dirty="0" err="1" smtClean="0"/>
              <a:t>GWh</a:t>
            </a:r>
            <a:r>
              <a:rPr lang="it-IT" dirty="0" smtClean="0"/>
              <a:t>/anno</a:t>
            </a:r>
          </a:p>
          <a:p>
            <a:endParaRPr lang="it-IT" dirty="0" smtClean="0"/>
          </a:p>
          <a:p>
            <a:r>
              <a:rPr lang="it-IT" dirty="0" smtClean="0"/>
              <a:t>	Fotovoltaico </a:t>
            </a:r>
            <a:r>
              <a:rPr lang="it-IT" dirty="0"/>
              <a:t>su edifici </a:t>
            </a:r>
            <a:r>
              <a:rPr lang="it-IT" dirty="0" smtClean="0"/>
              <a:t>non residenziali	0,28 - 0,47 </a:t>
            </a:r>
            <a:r>
              <a:rPr lang="it-IT" dirty="0" err="1" smtClean="0"/>
              <a:t>GW</a:t>
            </a:r>
            <a:r>
              <a:rPr lang="it-IT" baseline="-25000" dirty="0" err="1" smtClean="0"/>
              <a:t>p</a:t>
            </a:r>
            <a:r>
              <a:rPr lang="it-IT" dirty="0" smtClean="0"/>
              <a:t>		350-805 </a:t>
            </a:r>
            <a:r>
              <a:rPr lang="it-IT" dirty="0" err="1" smtClean="0"/>
              <a:t>GWh</a:t>
            </a:r>
            <a:r>
              <a:rPr lang="it-IT" dirty="0" smtClean="0"/>
              <a:t>/anno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	FTV NON a terra					2,91 </a:t>
            </a:r>
            <a:r>
              <a:rPr lang="it-IT" dirty="0" err="1" smtClean="0"/>
              <a:t>GW</a:t>
            </a:r>
            <a:r>
              <a:rPr lang="it-IT" baseline="-25000" dirty="0" err="1" smtClean="0"/>
              <a:t>p</a:t>
            </a:r>
            <a:r>
              <a:rPr lang="it-IT" dirty="0" err="1"/>
              <a:t>	</a:t>
            </a:r>
            <a:r>
              <a:rPr lang="it-IT" dirty="0" smtClean="0"/>
              <a:t>			3869 </a:t>
            </a:r>
            <a:r>
              <a:rPr lang="it-IT" dirty="0" err="1" smtClean="0"/>
              <a:t>GWh</a:t>
            </a:r>
            <a:r>
              <a:rPr lang="it-IT" dirty="0" smtClean="0"/>
              <a:t>/anno						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	Fotovoltaico </a:t>
            </a:r>
            <a:r>
              <a:rPr lang="it-IT" dirty="0"/>
              <a:t>a </a:t>
            </a:r>
            <a:r>
              <a:rPr lang="it-IT" dirty="0" smtClean="0"/>
              <a:t>terra</a:t>
            </a:r>
            <a:r>
              <a:rPr lang="it-IT" dirty="0"/>
              <a:t>	</a:t>
            </a:r>
            <a:r>
              <a:rPr lang="it-IT" dirty="0" smtClean="0"/>
              <a:t> </a:t>
            </a:r>
            <a:r>
              <a:rPr lang="it-IT" dirty="0" err="1" smtClean="0"/>
              <a:t>sup</a:t>
            </a:r>
            <a:r>
              <a:rPr lang="it-IT" dirty="0" smtClean="0"/>
              <a:t>. degradate</a:t>
            </a:r>
            <a:r>
              <a:rPr lang="it-IT" dirty="0"/>
              <a:t>	1,9 </a:t>
            </a:r>
            <a:r>
              <a:rPr lang="it-IT" dirty="0" err="1" smtClean="0"/>
              <a:t>GW</a:t>
            </a:r>
            <a:r>
              <a:rPr lang="it-IT" baseline="-25000" dirty="0" err="1" smtClean="0"/>
              <a:t>p</a:t>
            </a:r>
            <a:r>
              <a:rPr lang="it-IT" dirty="0"/>
              <a:t>				2800 </a:t>
            </a:r>
            <a:r>
              <a:rPr lang="it-IT" dirty="0" err="1" smtClean="0"/>
              <a:t>GWh</a:t>
            </a:r>
            <a:r>
              <a:rPr lang="it-IT" dirty="0" smtClean="0"/>
              <a:t>/anno</a:t>
            </a:r>
          </a:p>
          <a:p>
            <a:r>
              <a:rPr lang="it-IT" sz="1200" i="1" dirty="0" smtClean="0"/>
              <a:t>pertinenze </a:t>
            </a:r>
            <a:r>
              <a:rPr lang="it-IT" sz="1200" i="1" dirty="0"/>
              <a:t>autostradali, </a:t>
            </a:r>
            <a:r>
              <a:rPr lang="it-IT" sz="1200" i="1" dirty="0" smtClean="0"/>
              <a:t>aree militari, discariche </a:t>
            </a:r>
            <a:r>
              <a:rPr lang="it-IT" sz="1200" i="1" dirty="0"/>
              <a:t>e </a:t>
            </a:r>
            <a:r>
              <a:rPr lang="it-IT" sz="1200" i="1" dirty="0" smtClean="0"/>
              <a:t>cave inattive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	TOTALE							4,81 </a:t>
            </a:r>
            <a:r>
              <a:rPr lang="it-IT" b="1" dirty="0" err="1" smtClean="0">
                <a:solidFill>
                  <a:srgbClr val="FF0000"/>
                </a:solidFill>
              </a:rPr>
              <a:t>GW</a:t>
            </a:r>
            <a:r>
              <a:rPr lang="it-IT" b="1" baseline="-25000" dirty="0" err="1" smtClean="0">
                <a:solidFill>
                  <a:srgbClr val="FF0000"/>
                </a:solidFill>
              </a:rPr>
              <a:t>p</a:t>
            </a:r>
            <a:r>
              <a:rPr lang="it-IT" b="1" dirty="0" smtClean="0">
                <a:solidFill>
                  <a:srgbClr val="FF0000"/>
                </a:solidFill>
              </a:rPr>
              <a:t>				6669 </a:t>
            </a:r>
            <a:r>
              <a:rPr lang="it-IT" b="1" dirty="0" err="1" smtClean="0">
                <a:solidFill>
                  <a:srgbClr val="FF0000"/>
                </a:solidFill>
              </a:rPr>
              <a:t>GWh</a:t>
            </a:r>
            <a:r>
              <a:rPr lang="it-IT" b="1" dirty="0" smtClean="0">
                <a:solidFill>
                  <a:srgbClr val="FF0000"/>
                </a:solidFill>
              </a:rPr>
              <a:t>/anno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7" name="Parentesi graffa aperta 6"/>
          <p:cNvSpPr/>
          <p:nvPr/>
        </p:nvSpPr>
        <p:spPr>
          <a:xfrm>
            <a:off x="678588" y="1038638"/>
            <a:ext cx="168966" cy="12026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circolare a destra 7"/>
          <p:cNvSpPr/>
          <p:nvPr/>
        </p:nvSpPr>
        <p:spPr>
          <a:xfrm>
            <a:off x="211449" y="1600200"/>
            <a:ext cx="367748" cy="12225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660775" y="5886997"/>
            <a:ext cx="23666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900" dirty="0">
                <a:ea typeface="Calibri" panose="020F0502020204030204" pitchFamily="34" charset="0"/>
                <a:cs typeface="Arial" panose="020B0604020202020204" pitchFamily="34" charset="0"/>
              </a:rPr>
              <a:t>Fonte: </a:t>
            </a:r>
            <a:r>
              <a:rPr lang="it-IT" altLang="it-IT" sz="900" dirty="0" smtClean="0">
                <a:ea typeface="Calibri" panose="020F0502020204030204" pitchFamily="34" charset="0"/>
                <a:cs typeface="Arial" panose="020B0604020202020204" pitchFamily="34" charset="0"/>
              </a:rPr>
              <a:t>proposta di Piano - PER FVG 2024</a:t>
            </a:r>
            <a:endParaRPr lang="it-IT" altLang="it-IT" sz="1200" dirty="0"/>
          </a:p>
        </p:txBody>
      </p:sp>
    </p:spTree>
    <p:extLst>
      <p:ext uri="{BB962C8B-B14F-4D97-AF65-F5344CB8AC3E}">
        <p14:creationId xmlns:p14="http://schemas.microsoft.com/office/powerpoint/2010/main" val="276400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29241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LA RISORSA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55725" y="3158842"/>
            <a:ext cx="8450951" cy="253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Criteri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territoriali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geofisici e meteorologici</a:t>
            </a:r>
          </a:p>
          <a:p>
            <a:pPr algn="just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uso suolo, capacità del suolo, deficit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idrico</a:t>
            </a:r>
          </a:p>
          <a:p>
            <a:pPr algn="just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Interviste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 un team di esperti, sia scienziati in ambito fotovoltaico agronomico, e paesaggistico, nonché soggetti rappresentativi dei diversi interessi il cui ruolo è cruciale nell’implementazione dell’agrivoltaico (imprenditori, progettisti, sviluppatori, decisori in ambito energetico ed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agricolo)</a:t>
            </a:r>
          </a:p>
          <a:p>
            <a:pPr algn="just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Esclusione siti Natura 2000 e aree protette</a:t>
            </a:r>
          </a:p>
          <a:p>
            <a:pPr algn="just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Identificate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aree agricole adeguate contigue con un’estensione maggiore di 20 ha e una pendenza al più del 15%.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5726" y="1039906"/>
            <a:ext cx="84509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Redazione della mappa del potenziale agrivoltaico a scala regionale dedotto dal PER, utilizzando la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metodologia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messa a punto nel laboratorio di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Geomatica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ENEA Portici, basata sulle conoscenze e competenze della Task Force Agrivoltaico Sostenibile @ENEA sulle tre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dimensioni: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energia, agricoltura 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paesaggio.</a:t>
            </a:r>
          </a:p>
          <a:p>
            <a:pPr algn="just"/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Criteri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orientati alla ottimizzazione della produzione del sistema agrivoltaico (minimizzazione uso del suolo, resa energetica, produzione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agricola).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660775" y="5886997"/>
            <a:ext cx="23666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900" dirty="0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Fonte: </a:t>
            </a:r>
            <a:r>
              <a:rPr lang="it-IT" altLang="it-IT" sz="900" dirty="0" smtClean="0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proposta di Piano - PER FVG 2024</a:t>
            </a:r>
            <a:endParaRPr lang="it-IT" altLang="it-IT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3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29241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LA RISORSA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40657" y="909036"/>
            <a:ext cx="8462683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una prima stima di ENEA, la distribuzione percentuale per il FVG delle aree aggregate con estensione maggiore di 20 ettari a vocazione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agrivoltaica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pendenza &lt;15%, è pari al 2,35% della superficie nazionale, ovvero pari a circa </a:t>
            </a:r>
            <a:r>
              <a:rPr lang="it-IT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246.376 ettari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Pertanto, il potenziale tecnico teorico di agrivoltaico utility scale (&gt; 20 ha per sistema) in FVG è di </a:t>
            </a:r>
            <a:r>
              <a:rPr lang="it-IT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circa 82 GW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con una produzione annua stimabile a circa 82.000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GWh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(in via conservativa si è considerata una producibilità di </a:t>
            </a:r>
            <a:r>
              <a:rPr lang="it-IT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circa 1.000 ore anno, e una densità di potenza di 1 MW/ 3 ha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spcAft>
                <a:spcPts val="3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stima è conservativa poiché le indicazioni che gli stakeholder industriali danno sono densità di potenze tra i 500 kW e gli 800 kW per ettaro.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660775" y="5886997"/>
            <a:ext cx="23666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900" dirty="0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Fonte: </a:t>
            </a:r>
            <a:r>
              <a:rPr lang="it-IT" altLang="it-IT" sz="900" dirty="0" smtClean="0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proposta di Piano - PER FVG 2024</a:t>
            </a:r>
            <a:endParaRPr lang="it-IT" altLang="it-IT" sz="1200" dirty="0">
              <a:latin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551" y="3648635"/>
            <a:ext cx="3869789" cy="21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6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IL CASO DELLA REGIONE FRIULI VENEZIA GIULIA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29241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LA RISORSA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1" b="20696"/>
          <a:stretch/>
        </p:blipFill>
        <p:spPr>
          <a:xfrm>
            <a:off x="8269356" y="6360745"/>
            <a:ext cx="874643" cy="466477"/>
          </a:xfrm>
          <a:prstGeom prst="rect">
            <a:avLst/>
          </a:prstGeom>
        </p:spPr>
      </p:pic>
      <p:pic>
        <p:nvPicPr>
          <p:cNvPr id="10" name="Immagine 7" descr="Immagine che contiene testo, schermata, mappa&#10;&#10;Descrizione generata automaticament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724" y="958183"/>
            <a:ext cx="6772716" cy="471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-24642" y="5659469"/>
            <a:ext cx="9193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Fonte: </a:t>
            </a:r>
            <a:r>
              <a:rPr lang="it-IT" altLang="it-IT" sz="1000" dirty="0" err="1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Fattoruso</a:t>
            </a:r>
            <a:r>
              <a:rPr lang="it-IT" altLang="it-IT" sz="1000" dirty="0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Grazie et al., G. A </a:t>
            </a:r>
            <a:r>
              <a:rPr lang="it-IT" altLang="it-IT" sz="1000" dirty="0" err="1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Spatial</a:t>
            </a:r>
            <a:r>
              <a:rPr lang="it-IT" altLang="it-IT" sz="1000" dirty="0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Multicriteria Analysis for a </a:t>
            </a:r>
            <a:r>
              <a:rPr lang="it-IT" altLang="it-IT" sz="1000" dirty="0" err="1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Regional</a:t>
            </a:r>
            <a:r>
              <a:rPr lang="it-IT" altLang="it-IT" sz="1000" dirty="0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sz="1000" dirty="0" err="1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Assessment</a:t>
            </a:r>
            <a:r>
              <a:rPr lang="it-IT" altLang="it-IT" sz="1000" dirty="0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1000" dirty="0" err="1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Eligible</a:t>
            </a:r>
            <a:r>
              <a:rPr lang="it-IT" altLang="it-IT" sz="1000" dirty="0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sz="1000" dirty="0" err="1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Areas</a:t>
            </a:r>
            <a:r>
              <a:rPr lang="it-IT" altLang="it-IT" sz="1000" dirty="0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it-IT" altLang="it-IT" sz="1000" dirty="0" err="1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Sustainable</a:t>
            </a:r>
            <a:r>
              <a:rPr lang="it-IT" altLang="it-IT" sz="1000" dirty="0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sz="1000" dirty="0" err="1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Agrivoltaic</a:t>
            </a:r>
            <a:r>
              <a:rPr lang="it-IT" altLang="it-IT" sz="1000" dirty="0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Systems in </a:t>
            </a:r>
            <a:r>
              <a:rPr lang="it-IT" altLang="it-IT" sz="1000" dirty="0" err="1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Italy</a:t>
            </a:r>
            <a:r>
              <a:rPr lang="it-IT" altLang="it-IT" sz="1000" dirty="0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r>
              <a:rPr lang="it-IT" altLang="it-IT" sz="1000" dirty="0" err="1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Sustainability</a:t>
            </a:r>
            <a:r>
              <a:rPr lang="it-IT" altLang="it-IT" sz="1000" dirty="0"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2024, 16, 911.</a:t>
            </a:r>
            <a:endParaRPr lang="it-IT" altLang="it-IT" sz="1400" dirty="0"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58182"/>
            <a:ext cx="23712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Mappa aree adeguate alla realizzazione di sistemi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agrivoltaici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221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7579</TotalTime>
  <Words>2144</Words>
  <Application>Microsoft Office PowerPoint</Application>
  <PresentationFormat>Presentazione su schermo (4:3)</PresentationFormat>
  <Paragraphs>245</Paragraphs>
  <Slides>26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Calibri</vt:lpstr>
      <vt:lpstr>DecimaWE Rg</vt:lpstr>
      <vt:lpstr>Layout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evidenzia@gmail.com</dc:creator>
  <cp:lastModifiedBy>Tirelli Daniele</cp:lastModifiedBy>
  <cp:revision>152</cp:revision>
  <dcterms:created xsi:type="dcterms:W3CDTF">2022-10-17T09:48:48Z</dcterms:created>
  <dcterms:modified xsi:type="dcterms:W3CDTF">2024-12-02T09:13:34Z</dcterms:modified>
</cp:coreProperties>
</file>