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9" r:id="rId4"/>
    <p:sldId id="26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7" r:id="rId16"/>
    <p:sldId id="291" r:id="rId17"/>
    <p:sldId id="292" r:id="rId18"/>
    <p:sldId id="296" r:id="rId19"/>
    <p:sldId id="294" r:id="rId20"/>
    <p:sldId id="29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80" d="100"/>
          <a:sy n="80" d="100"/>
        </p:scale>
        <p:origin x="64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57F85-27AB-4282-A4AC-79AD9DF5A8AF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9C18-564C-4554-B3C7-02BE1BDC5E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40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A433-0CC8-C84F-E640-822E3AFA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A0591D-4226-00EB-3FFA-BD29F0960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0BF7A15-0460-4A3D-9BEE-51952D484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8FEC2-497C-3ECB-8C2B-32B955DCC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85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3494-EDEF-03CC-7E7C-7FC6C8594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EEC3CB-446B-778D-812A-2D18B3D35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C6EE41-5699-36E3-0385-368821826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ADCE77-D00D-F148-3090-61C484716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72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87724-41F4-2D3D-4342-EA4A034E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7D0679-0C30-5502-77EB-A9CE3B314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9E9D62-82F5-F0CF-21A5-76435AA1E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E7C93D-18DD-13C7-F620-F47BF1AFD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78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00FF-DEE2-6377-83D1-831B5C551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A3CBE4-EC12-99D2-294E-680716701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0DABA8-0AC9-A568-E84B-2D2D1D048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8C1FC3-032E-405E-3533-F1D003A1E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57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72A36-5646-163A-A3EF-B49B6FFA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9F7012-C623-6A09-CAAF-9B80E8888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C1906A-2E62-C962-8203-73B7B978B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2DEB40-E945-2F5E-700E-A7C724254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3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E4E2-1B6A-FDFC-6BCC-2B4A5FDD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89E260-E598-5B3C-81C5-8F8774938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E08D2F-6FF6-AD97-A7B8-46082FAC5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059D7B-67A2-86D4-252E-3657A44E9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46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F0661-5424-81B1-1D7D-BA52F4CCE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945361-7FDF-C7D8-0C05-790EAA773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AF8D88-506D-800E-C8D1-334E497BA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AEA4E1-C284-7DB8-BF31-4C522B915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3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D193-55F5-A357-E923-BFE2CEC3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00954A-CC13-18C3-058C-C61CC7905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FE3666-0B4F-7970-BD41-CB9A644CE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FEF2DF-422E-FD69-6E15-EFE89DCC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37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24161-340F-B94E-1ABE-CCE6078A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28B392-F108-BD6F-B865-4FDD07DF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629A97-DEC9-7722-961A-EB15E0215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7AB3C0-0F91-6C20-04A5-D7FEE0384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1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75FA-96CC-A83F-7FC9-D1EB4D35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80837A-8E5B-95E2-46A1-20209E070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6C8EE8-727D-E4A2-76DF-AFC4058F2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1E742C-F26B-5134-6605-7FB0092D2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1BBE-6470-46A5-AADC-55C2477E65F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0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6F11F77F-84D9-5E8D-D626-15CEC5FD24AD}"/>
              </a:ext>
            </a:extLst>
          </p:cNvPr>
          <p:cNvSpPr/>
          <p:nvPr userDrawn="1"/>
        </p:nvSpPr>
        <p:spPr>
          <a:xfrm rot="10800000">
            <a:off x="0" y="570154"/>
            <a:ext cx="12192000" cy="36000"/>
          </a:xfrm>
          <a:prstGeom prst="rect">
            <a:avLst/>
          </a:prstGeom>
          <a:gradFill>
            <a:gsLst>
              <a:gs pos="13000">
                <a:schemeClr val="accent4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8D323EA-9595-1B7A-6078-4153E35E3456}"/>
              </a:ext>
            </a:extLst>
          </p:cNvPr>
          <p:cNvSpPr/>
          <p:nvPr userDrawn="1"/>
        </p:nvSpPr>
        <p:spPr>
          <a:xfrm rot="16200000">
            <a:off x="-2264290" y="3709711"/>
            <a:ext cx="6304935" cy="45719"/>
          </a:xfrm>
          <a:prstGeom prst="rect">
            <a:avLst/>
          </a:prstGeom>
          <a:gradFill>
            <a:gsLst>
              <a:gs pos="13000">
                <a:schemeClr val="accent4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8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59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57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49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2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89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85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65D3-7696-45D1-ABD2-B5557D8EAD95}" type="datetimeFigureOut">
              <a:rPr lang="it-IT" smtClean="0"/>
              <a:t>01/12/2024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9C37-9ABD-453A-8760-029075DCB4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8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Il Valore dell’Investimento nelle Fonti Energetiche Rinnovabili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1986" y="3602038"/>
            <a:ext cx="10082254" cy="2154706"/>
          </a:xfrm>
        </p:spPr>
        <p:txBody>
          <a:bodyPr>
            <a:normAutofit fontScale="62500" lnSpcReduction="20000"/>
          </a:bodyPr>
          <a:lstStyle/>
          <a:p>
            <a:pPr defTabSz="2360613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SEMINARIO «IL PROGRAMMA NAZIONALE INTEGRATO PER L’ENERGIA ED IL CLIMA QUALE STRUMENTO PROGRAMMATICO PER LA TRANSIZIONE ENERGETICA PROCEDURE DI VALUTAZIONE D’ IMPATTO AMBIENTALE E AUTORIZZAZIONE UNICA DEGLI IMPIANTI FER»</a:t>
            </a:r>
          </a:p>
          <a:p>
            <a:pPr defTabSz="2360613"/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360613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 25 NOVEMBRE 2024</a:t>
            </a:r>
          </a:p>
          <a:p>
            <a:pPr defTabSz="2360613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Fulvio Fontini</a:t>
            </a:r>
          </a:p>
          <a:p>
            <a:pPr defTabSz="2360613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del Salento,</a:t>
            </a:r>
          </a:p>
          <a:p>
            <a:pPr defTabSz="2360613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 Coordinatore, Commissione Tecnica PNRR-PNIEC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76" y="5882555"/>
            <a:ext cx="178628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6EC1-5B18-DCEE-F9F5-6B80B5C8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F07013-4ED2-A273-58BE-4AF254B7FD58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DCA69B-DC92-E546-546B-2A54E4533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A30804-21FC-A168-07C3-D87175B68FB6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Questo implica: quali q e quali p?</a:t>
            </a: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quantità: 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EA640EC7-DB5B-865C-1653-EBC7F7318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78" y="2855793"/>
            <a:ext cx="3798173" cy="2897735"/>
          </a:xfrm>
          <a:prstGeom prst="rect">
            <a:avLst/>
          </a:prstGeom>
        </p:spPr>
      </p:pic>
      <p:pic>
        <p:nvPicPr>
          <p:cNvPr id="6" name="Immagine 5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2BECA4D5-1740-F59E-8DF5-8064C3C16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710" y="2927250"/>
            <a:ext cx="5367274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D402-A921-DA35-488B-144A3D955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CB78B8-A254-4056-C448-2AA47279AE03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B426CB-DE4C-698A-C079-E6CABE06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5DFB23-2B13-E2E3-EAB2-F89C4B319F2E}"/>
              </a:ext>
            </a:extLst>
          </p:cNvPr>
          <p:cNvSpPr txBox="1"/>
          <p:nvPr/>
        </p:nvSpPr>
        <p:spPr>
          <a:xfrm>
            <a:off x="981323" y="1048583"/>
            <a:ext cx="1022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quantità in VIA: 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Immagine che contiene testo, numero, schermata, Carattere&#10;&#10;Descrizione generata automaticamente">
            <a:extLst>
              <a:ext uri="{FF2B5EF4-FFF2-40B4-BE49-F238E27FC236}">
                <a16:creationId xmlns:a16="http://schemas.microsoft.com/office/drawing/2014/main" id="{43389226-8DDF-C58D-97B0-8C94146B2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12" y="1048583"/>
            <a:ext cx="4643120" cy="55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7AEE-A4A3-EBB1-4D03-B0FBA98C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57497C-3518-76D7-21AA-2D6F7290E0FA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53FC62-0437-2F28-E6EC-D3EE164B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2C4964-5907-E1E1-4DF5-C289F136D638}"/>
              </a:ext>
            </a:extLst>
          </p:cNvPr>
          <p:cNvSpPr txBox="1"/>
          <p:nvPr/>
        </p:nvSpPr>
        <p:spPr>
          <a:xfrm>
            <a:off x="981323" y="1048583"/>
            <a:ext cx="1022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prezzi: 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5F1DE77-3DCA-9FCA-E442-E3D7A24A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86681"/>
              </p:ext>
            </p:extLst>
          </p:nvPr>
        </p:nvGraphicFramePr>
        <p:xfrm>
          <a:off x="1613043" y="2240241"/>
          <a:ext cx="9657708" cy="435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836">
                  <a:extLst>
                    <a:ext uri="{9D8B030D-6E8A-4147-A177-3AD203B41FA5}">
                      <a16:colId xmlns:a16="http://schemas.microsoft.com/office/drawing/2014/main" val="2358584146"/>
                    </a:ext>
                  </a:extLst>
                </a:gridCol>
                <a:gridCol w="2074998">
                  <a:extLst>
                    <a:ext uri="{9D8B030D-6E8A-4147-A177-3AD203B41FA5}">
                      <a16:colId xmlns:a16="http://schemas.microsoft.com/office/drawing/2014/main" val="3876072025"/>
                    </a:ext>
                  </a:extLst>
                </a:gridCol>
                <a:gridCol w="2664196">
                  <a:extLst>
                    <a:ext uri="{9D8B030D-6E8A-4147-A177-3AD203B41FA5}">
                      <a16:colId xmlns:a16="http://schemas.microsoft.com/office/drawing/2014/main" val="3710669567"/>
                    </a:ext>
                  </a:extLst>
                </a:gridCol>
                <a:gridCol w="1895678">
                  <a:extLst>
                    <a:ext uri="{9D8B030D-6E8A-4147-A177-3AD203B41FA5}">
                      <a16:colId xmlns:a16="http://schemas.microsoft.com/office/drawing/2014/main" val="1611236317"/>
                    </a:ext>
                  </a:extLst>
                </a:gridCol>
              </a:tblGrid>
              <a:tr h="1419856">
                <a:tc>
                  <a:txBody>
                    <a:bodyPr/>
                    <a:lstStyle/>
                    <a:p>
                      <a:pPr algn="l" fontAlgn="b"/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Potenza (MW)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valore medio (M-Euro)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Valore tot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76796974"/>
                  </a:ext>
                </a:extLst>
              </a:tr>
              <a:tr h="1042321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fotovoltaico/</a:t>
                      </a:r>
                      <a:r>
                        <a:rPr lang="it-IT" sz="3200" u="none" strike="noStrike" dirty="0" err="1">
                          <a:effectLst/>
                        </a:rPr>
                        <a:t>agrivoltaico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>
                          <a:effectLst/>
                        </a:rPr>
                        <a:t>35590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</a:rPr>
                        <a:t>0.97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>
                          <a:effectLst/>
                        </a:rPr>
                        <a:t>34522.30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54062571"/>
                  </a:ext>
                </a:extLst>
              </a:tr>
              <a:tr h="94759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eoilco a terra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</a:rPr>
                        <a:t>17374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>
                          <a:effectLst/>
                        </a:rPr>
                        <a:t>1.29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>
                          <a:effectLst/>
                        </a:rPr>
                        <a:t>22412.46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206503601"/>
                  </a:ext>
                </a:extLst>
              </a:tr>
              <a:tr h="94759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eolico off-shore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</a:rPr>
                        <a:t>26713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</a:rPr>
                        <a:t>3.5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</a:rPr>
                        <a:t>93495.50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62061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6088B7-FA4B-E5A3-C88F-CE2C6332BA79}"/>
              </a:ext>
            </a:extLst>
          </p:cNvPr>
          <p:cNvSpPr txBox="1"/>
          <p:nvPr/>
        </p:nvSpPr>
        <p:spPr>
          <a:xfrm>
            <a:off x="981323" y="1048583"/>
            <a:ext cx="10229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Attenzione: 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Istallato solare in Italia: 34449 MW, 1713589 Impianti, potenza media 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 KW  </a:t>
            </a:r>
          </a:p>
          <a:p>
            <a:pPr algn="just"/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Costo degli impianti small-scale circa 2-3 volte superiore a quello utility scale.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1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2DEE59-EE69-B813-8259-745CD9F75ADF}"/>
              </a:ext>
            </a:extLst>
          </p:cNvPr>
          <p:cNvSpPr txBox="1"/>
          <p:nvPr/>
        </p:nvSpPr>
        <p:spPr>
          <a:xfrm>
            <a:off x="981323" y="1048583"/>
            <a:ext cx="1022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Quanto vale per l’investitore l’investimento?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6AA0698-68A7-A16A-3D0D-45F4F0A7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97815"/>
              </p:ext>
            </p:extLst>
          </p:nvPr>
        </p:nvGraphicFramePr>
        <p:xfrm>
          <a:off x="1505163" y="2895599"/>
          <a:ext cx="10181690" cy="1713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260">
                  <a:extLst>
                    <a:ext uri="{9D8B030D-6E8A-4147-A177-3AD203B41FA5}">
                      <a16:colId xmlns:a16="http://schemas.microsoft.com/office/drawing/2014/main" val="4185436128"/>
                    </a:ext>
                  </a:extLst>
                </a:gridCol>
                <a:gridCol w="788260">
                  <a:extLst>
                    <a:ext uri="{9D8B030D-6E8A-4147-A177-3AD203B41FA5}">
                      <a16:colId xmlns:a16="http://schemas.microsoft.com/office/drawing/2014/main" val="1792343891"/>
                    </a:ext>
                  </a:extLst>
                </a:gridCol>
                <a:gridCol w="1346611">
                  <a:extLst>
                    <a:ext uri="{9D8B030D-6E8A-4147-A177-3AD203B41FA5}">
                      <a16:colId xmlns:a16="http://schemas.microsoft.com/office/drawing/2014/main" val="4223540715"/>
                    </a:ext>
                  </a:extLst>
                </a:gridCol>
                <a:gridCol w="788260">
                  <a:extLst>
                    <a:ext uri="{9D8B030D-6E8A-4147-A177-3AD203B41FA5}">
                      <a16:colId xmlns:a16="http://schemas.microsoft.com/office/drawing/2014/main" val="1882537815"/>
                    </a:ext>
                  </a:extLst>
                </a:gridCol>
                <a:gridCol w="968903">
                  <a:extLst>
                    <a:ext uri="{9D8B030D-6E8A-4147-A177-3AD203B41FA5}">
                      <a16:colId xmlns:a16="http://schemas.microsoft.com/office/drawing/2014/main" val="3490494201"/>
                    </a:ext>
                  </a:extLst>
                </a:gridCol>
                <a:gridCol w="1847103">
                  <a:extLst>
                    <a:ext uri="{9D8B030D-6E8A-4147-A177-3AD203B41FA5}">
                      <a16:colId xmlns:a16="http://schemas.microsoft.com/office/drawing/2014/main" val="1941475550"/>
                    </a:ext>
                  </a:extLst>
                </a:gridCol>
                <a:gridCol w="643966">
                  <a:extLst>
                    <a:ext uri="{9D8B030D-6E8A-4147-A177-3AD203B41FA5}">
                      <a16:colId xmlns:a16="http://schemas.microsoft.com/office/drawing/2014/main" val="2537531078"/>
                    </a:ext>
                  </a:extLst>
                </a:gridCol>
                <a:gridCol w="1625799">
                  <a:extLst>
                    <a:ext uri="{9D8B030D-6E8A-4147-A177-3AD203B41FA5}">
                      <a16:colId xmlns:a16="http://schemas.microsoft.com/office/drawing/2014/main" val="3528250979"/>
                    </a:ext>
                  </a:extLst>
                </a:gridCol>
                <a:gridCol w="1384528">
                  <a:extLst>
                    <a:ext uri="{9D8B030D-6E8A-4147-A177-3AD203B41FA5}">
                      <a16:colId xmlns:a16="http://schemas.microsoft.com/office/drawing/2014/main" val="1635748039"/>
                    </a:ext>
                  </a:extLst>
                </a:gridCol>
              </a:tblGrid>
              <a:tr h="7992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tecn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MW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C (euro/MW))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h.eq.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prod (MWh)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 (euro)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p.en (Euro/MWh)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Ric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TIR (r=0.05, Delta =30%)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788807342"/>
                  </a:ext>
                </a:extLst>
              </a:tr>
              <a:tr h="295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PV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970000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1106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55300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48,500,000.00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4,424,000.00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17.88%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49434134"/>
                  </a:ext>
                </a:extLst>
              </a:tr>
              <a:tr h="295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W-on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1290000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1798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359600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258,000,000.00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28,768,000.00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19.07%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13044282"/>
                  </a:ext>
                </a:extLst>
              </a:tr>
              <a:tr h="295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W-off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3500000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3500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1400000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1,400,000,000.00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80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112,000,000.00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17.11%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71833915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C37325-A4DE-131C-DD26-B8455592FE40}"/>
              </a:ext>
            </a:extLst>
          </p:cNvPr>
          <p:cNvSpPr txBox="1"/>
          <p:nvPr/>
        </p:nvSpPr>
        <p:spPr>
          <a:xfrm>
            <a:off x="1123449" y="5187356"/>
            <a:ext cx="1048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Attenzione, non ci sono tutti i costi. LCOE (da MASE) circa 30% in più 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1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9CCC1B-F0CE-5EB2-CEFC-278465373C57}"/>
              </a:ext>
            </a:extLst>
          </p:cNvPr>
          <p:cNvSpPr txBox="1"/>
          <p:nvPr/>
        </p:nvSpPr>
        <p:spPr>
          <a:xfrm>
            <a:off x="981323" y="1048583"/>
            <a:ext cx="1022935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 l’analisi è statica, non tiene conto dell’incertezza: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prezzo (elettrico, cost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quantità (dispacciamento)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mercato (regolatoria, extracosti)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 calcolar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la? Volatilità, VaR;</a:t>
            </a:r>
          </a:p>
          <a:p>
            <a:pPr algn="just"/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Val. Opzione (Bonaldo et al. 2024 studiano il VO con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Capacity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market, l’effetto price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determina un VO negativo)</a:t>
            </a:r>
          </a:p>
          <a:p>
            <a:pPr algn="just"/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3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53F6D-BD5F-186D-3B32-01301587960C}"/>
              </a:ext>
            </a:extLst>
          </p:cNvPr>
          <p:cNvSpPr txBox="1"/>
          <p:nvPr/>
        </p:nvSpPr>
        <p:spPr>
          <a:xfrm>
            <a:off x="981323" y="1048583"/>
            <a:ext cx="102293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qual’è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il valore? Val. per l’investitore è diverso dal valore «sociale»: 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Esternalità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Decarbonizzazione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Sostenibilità</a:t>
            </a:r>
          </a:p>
        </p:txBody>
      </p:sp>
    </p:spTree>
    <p:extLst>
      <p:ext uri="{BB962C8B-B14F-4D97-AF65-F5344CB8AC3E}">
        <p14:creationId xmlns:p14="http://schemas.microsoft.com/office/powerpoint/2010/main" val="79978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696FA3-672B-664C-268C-48D38546DF6D}"/>
              </a:ext>
            </a:extLst>
          </p:cNvPr>
          <p:cNvSpPr txBox="1"/>
          <p:nvPr/>
        </p:nvSpPr>
        <p:spPr>
          <a:xfrm>
            <a:off x="981323" y="1048583"/>
            <a:ext cx="102293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Valore dell’esternalità ambientale</a:t>
            </a:r>
          </a:p>
          <a:p>
            <a:pPr marL="742950" indent="-742950" algn="just">
              <a:buAutoNum type="alphaLcParenR"/>
            </a:pPr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Quanta CO2 viene rimpiazzata? Dalla letteratura (Beltrami et al. 2022):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prod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da PV e Wind: 61 TWh;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MTon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CO2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saved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13.6;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Avoided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emissions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per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Mwh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0.22 t (meno di quanto stima il MASE)</a:t>
            </a:r>
          </a:p>
          <a:p>
            <a:pPr marL="742950" indent="-742950" algn="just">
              <a:buAutoNum type="alphaLcParenR"/>
            </a:pPr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4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9AD1A9C-309B-A869-BD84-538E71F89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43194"/>
              </p:ext>
            </p:extLst>
          </p:nvPr>
        </p:nvGraphicFramePr>
        <p:xfrm>
          <a:off x="1114782" y="1136187"/>
          <a:ext cx="10893098" cy="106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8186" imgH="955784" progId="Excel.Sheet.12">
                  <p:embed/>
                </p:oleObj>
              </mc:Choice>
              <mc:Fallback>
                <p:oleObj name="Worksheet" r:id="rId2" imgW="9798186" imgH="955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4782" y="1136187"/>
                        <a:ext cx="10893098" cy="106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983939-E515-BD22-661C-A118A221ADA2}"/>
              </a:ext>
            </a:extLst>
          </p:cNvPr>
          <p:cNvSpPr txBox="1"/>
          <p:nvPr/>
        </p:nvSpPr>
        <p:spPr>
          <a:xfrm>
            <a:off x="1161121" y="2721114"/>
            <a:ext cx="10229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 calcolarne il valore bisogna trovare il prezzo «giusto» della CO2. Quale valore (E/ton)?</a:t>
            </a: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 DICE model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Nordhaus</a:t>
            </a:r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2017; 312 Stern 2007; 2.1 min; 108 E/ton max,  65 oggi</a:t>
            </a:r>
          </a:p>
        </p:txBody>
      </p:sp>
    </p:spTree>
    <p:extLst>
      <p:ext uri="{BB962C8B-B14F-4D97-AF65-F5344CB8AC3E}">
        <p14:creationId xmlns:p14="http://schemas.microsoft.com/office/powerpoint/2010/main" val="44015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05FA-AE33-19D6-5D0D-474BA883B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A7705E-0E73-6C31-E1EE-FA615F8E27BE}"/>
              </a:ext>
            </a:extLst>
          </p:cNvPr>
          <p:cNvSpPr txBox="1"/>
          <p:nvPr/>
        </p:nvSpPr>
        <p:spPr>
          <a:xfrm>
            <a:off x="981323" y="1048583"/>
            <a:ext cx="10229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Valore dell’esternalità </a:t>
            </a:r>
            <a:r>
              <a:rPr lang="it-I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intergenazionale</a:t>
            </a:r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 idrocarburi vengono rimpiazzati? Dalla letteratura (Beltrami et al 2022): 160 E/MWh.</a:t>
            </a:r>
          </a:p>
          <a:p>
            <a:pPr algn="just"/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 è un dato variabile (dipende dalla struttura dell’offerta; dall’andamento dei prezzi degli idrocarburi; dal tasso di cambio)</a:t>
            </a:r>
          </a:p>
          <a:p>
            <a:pPr marL="742950" indent="-742950" algn="just">
              <a:buAutoNum type="alphaLcParenR"/>
            </a:pPr>
            <a:endParaRPr lang="it-IT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B6C5-7BFB-0D7D-6ACD-B22F560E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28F208-79F8-9981-561F-83635313EE30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400D20-E2DD-D0C9-CF4C-8F997158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CB517D-CE87-1D90-8FFE-19D71946E6C1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Definizione del Valore: dato dall’equilibrio tra domanda e offerta di investimento. In teoria: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3BCDBE3-2BDA-244B-66B3-7A65B1296EC7}"/>
              </a:ext>
            </a:extLst>
          </p:cNvPr>
          <p:cNvCxnSpPr/>
          <p:nvPr/>
        </p:nvCxnSpPr>
        <p:spPr>
          <a:xfrm>
            <a:off x="2418907" y="2791047"/>
            <a:ext cx="0" cy="295053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320C65D-0029-0627-4BA8-B9FAEFB131FF}"/>
              </a:ext>
            </a:extLst>
          </p:cNvPr>
          <p:cNvCxnSpPr>
            <a:cxnSpLocks/>
          </p:cNvCxnSpPr>
          <p:nvPr/>
        </p:nvCxnSpPr>
        <p:spPr>
          <a:xfrm>
            <a:off x="2227521" y="5502349"/>
            <a:ext cx="33758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6ADF0F-BBD5-D910-2984-8E6E0F37A935}"/>
              </a:ext>
            </a:extLst>
          </p:cNvPr>
          <p:cNvSpPr txBox="1"/>
          <p:nvPr/>
        </p:nvSpPr>
        <p:spPr>
          <a:xfrm>
            <a:off x="1717158" y="2791046"/>
            <a:ext cx="90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€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56CAA3-A84D-9B71-FA52-C329049C480A}"/>
              </a:ext>
            </a:extLst>
          </p:cNvPr>
          <p:cNvSpPr txBox="1"/>
          <p:nvPr/>
        </p:nvSpPr>
        <p:spPr>
          <a:xfrm>
            <a:off x="4990214" y="5624751"/>
            <a:ext cx="90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MW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1F0AAAE-DA16-559D-90A4-D8460F5F932B}"/>
              </a:ext>
            </a:extLst>
          </p:cNvPr>
          <p:cNvCxnSpPr/>
          <p:nvPr/>
        </p:nvCxnSpPr>
        <p:spPr>
          <a:xfrm>
            <a:off x="3257991" y="2978905"/>
            <a:ext cx="1307805" cy="21757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C66EF9E-8244-6012-A2BD-D3FDEEBB7AA4}"/>
              </a:ext>
            </a:extLst>
          </p:cNvPr>
          <p:cNvCxnSpPr/>
          <p:nvPr/>
        </p:nvCxnSpPr>
        <p:spPr>
          <a:xfrm flipV="1">
            <a:off x="3381153" y="2975712"/>
            <a:ext cx="1238694" cy="188336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5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3C1FD-C0A5-868B-E3FC-CD8FFA5C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10A447-0CD9-2E1A-33FB-7258F6A2AD0F}"/>
              </a:ext>
            </a:extLst>
          </p:cNvPr>
          <p:cNvSpPr txBox="1"/>
          <p:nvPr/>
        </p:nvSpPr>
        <p:spPr>
          <a:xfrm>
            <a:off x="981324" y="1048583"/>
            <a:ext cx="101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Valore dell’esternalità sociale (redistribuzione interna)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938C92-78D5-B51F-1345-7B6A87E3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611" y="2128744"/>
            <a:ext cx="4517065" cy="40230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4586E2-1D90-39CC-BB28-58F563DCAB33}"/>
              </a:ext>
            </a:extLst>
          </p:cNvPr>
          <p:cNvSpPr txBox="1"/>
          <p:nvPr/>
        </p:nvSpPr>
        <p:spPr>
          <a:xfrm>
            <a:off x="1091630" y="2413423"/>
            <a:ext cx="47286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Quale impatto sul prezzo? Con i progetti in VIA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A258D8-E7C0-26D7-208C-3D6ABAFAD262}"/>
              </a:ext>
            </a:extLst>
          </p:cNvPr>
          <p:cNvSpPr txBox="1"/>
          <p:nvPr/>
        </p:nvSpPr>
        <p:spPr>
          <a:xfrm>
            <a:off x="1033410" y="4485979"/>
            <a:ext cx="47286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Problemi: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curtailments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congestioni interzonali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volatilità dei prezzi</a:t>
            </a:r>
          </a:p>
        </p:txBody>
      </p:sp>
    </p:spTree>
    <p:extLst>
      <p:ext uri="{BB962C8B-B14F-4D97-AF65-F5344CB8AC3E}">
        <p14:creationId xmlns:p14="http://schemas.microsoft.com/office/powerpoint/2010/main" val="36115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1A5C9-8421-C4D5-5D57-22D06C0D9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C6900D-46C3-091C-A318-B28991D15482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0FCA046-1D06-46D2-B586-41BE31D2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EAD128-0B53-1E84-490B-76DA20FF67C2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Definizione del Valore: dato dall’equilibrio tra domanda e offerta di investimento. In pratica: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D4F7947-FE4A-6EA3-87A5-4966B03BE09D}"/>
              </a:ext>
            </a:extLst>
          </p:cNvPr>
          <p:cNvCxnSpPr/>
          <p:nvPr/>
        </p:nvCxnSpPr>
        <p:spPr>
          <a:xfrm>
            <a:off x="2418907" y="2791047"/>
            <a:ext cx="0" cy="295053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D5159EA-71CF-4F4F-FC5D-CDF22E850E5C}"/>
              </a:ext>
            </a:extLst>
          </p:cNvPr>
          <p:cNvCxnSpPr>
            <a:cxnSpLocks/>
          </p:cNvCxnSpPr>
          <p:nvPr/>
        </p:nvCxnSpPr>
        <p:spPr>
          <a:xfrm>
            <a:off x="2227521" y="5502349"/>
            <a:ext cx="33758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538B0E-D42F-94D0-E87D-74932C961053}"/>
              </a:ext>
            </a:extLst>
          </p:cNvPr>
          <p:cNvSpPr txBox="1"/>
          <p:nvPr/>
        </p:nvSpPr>
        <p:spPr>
          <a:xfrm>
            <a:off x="1717158" y="2791046"/>
            <a:ext cx="90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€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3C516D-76FB-C021-1234-637D027E5DC1}"/>
              </a:ext>
            </a:extLst>
          </p:cNvPr>
          <p:cNvSpPr txBox="1"/>
          <p:nvPr/>
        </p:nvSpPr>
        <p:spPr>
          <a:xfrm>
            <a:off x="4990214" y="5624751"/>
            <a:ext cx="90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MW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B33D7F4-6403-D50F-1E16-868F338D4BF7}"/>
              </a:ext>
            </a:extLst>
          </p:cNvPr>
          <p:cNvCxnSpPr>
            <a:cxnSpLocks/>
          </p:cNvCxnSpPr>
          <p:nvPr/>
        </p:nvCxnSpPr>
        <p:spPr>
          <a:xfrm>
            <a:off x="4565796" y="2975712"/>
            <a:ext cx="0" cy="21789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DD9E94E-6536-27A6-7850-00D8D3212B63}"/>
              </a:ext>
            </a:extLst>
          </p:cNvPr>
          <p:cNvCxnSpPr>
            <a:cxnSpLocks/>
          </p:cNvCxnSpPr>
          <p:nvPr/>
        </p:nvCxnSpPr>
        <p:spPr>
          <a:xfrm flipV="1">
            <a:off x="4072711" y="3264056"/>
            <a:ext cx="986170" cy="1441902"/>
          </a:xfrm>
          <a:prstGeom prst="line">
            <a:avLst/>
          </a:prstGeom>
          <a:ln w="25400">
            <a:solidFill>
              <a:srgbClr val="0070C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11D5F6-D527-D377-A2C9-987F5DAED8E3}"/>
              </a:ext>
            </a:extLst>
          </p:cNvPr>
          <p:cNvSpPr txBox="1"/>
          <p:nvPr/>
        </p:nvSpPr>
        <p:spPr>
          <a:xfrm>
            <a:off x="4019107" y="2557918"/>
            <a:ext cx="12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obiettivo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D6237C-2883-D0E7-CAE2-7C016F8BCFE2}"/>
              </a:ext>
            </a:extLst>
          </p:cNvPr>
          <p:cNvSpPr txBox="1"/>
          <p:nvPr/>
        </p:nvSpPr>
        <p:spPr>
          <a:xfrm>
            <a:off x="5551966" y="3998762"/>
            <a:ext cx="12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mercato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CDD94E7-AB0D-56EB-AD26-EF24BE5F53A9}"/>
              </a:ext>
            </a:extLst>
          </p:cNvPr>
          <p:cNvCxnSpPr/>
          <p:nvPr/>
        </p:nvCxnSpPr>
        <p:spPr>
          <a:xfrm flipH="1" flipV="1">
            <a:off x="5146158" y="3498112"/>
            <a:ext cx="233916" cy="48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996C65D-15BB-29C4-BC23-D8FF3DA62BDD}"/>
              </a:ext>
            </a:extLst>
          </p:cNvPr>
          <p:cNvCxnSpPr>
            <a:cxnSpLocks/>
          </p:cNvCxnSpPr>
          <p:nvPr/>
        </p:nvCxnSpPr>
        <p:spPr>
          <a:xfrm flipH="1">
            <a:off x="4311502" y="4332689"/>
            <a:ext cx="962247" cy="373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7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B109C0-AA32-23D9-BE9D-E980BE25E3F0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05FBB-4507-276F-7AE2-359370903561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problema del valore: Quanto investimento, e a che prezzo-. Target: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E802D733-2590-FEFB-A1B5-07BE45CCC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61" y="2441670"/>
            <a:ext cx="6960730" cy="42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9440C-6BD5-E8DD-636E-45D38FD7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0EB8BD-3521-3E39-7E3E-3F8FD8BBEDE2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4807F5-D8C2-89F6-8DFA-509DCC34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114B3-85D6-E1B8-1361-6D09F5C8E15E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problema del valore: Quanto investimento, e a che prezzo-. Target: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Immagine che contiene testo, schermata, linea, Parallelo&#10;&#10;Descrizione generata automaticamente">
            <a:extLst>
              <a:ext uri="{FF2B5EF4-FFF2-40B4-BE49-F238E27FC236}">
                <a16:creationId xmlns:a16="http://schemas.microsoft.com/office/drawing/2014/main" id="{70F2CA80-51D4-EC88-049E-A49123C9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81" y="2348990"/>
            <a:ext cx="7423253" cy="4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44C57-A726-FC04-5B63-FDC62058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BD4057-FCA5-6A62-73A0-8A17AFE17B16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1A7007-EEDB-305C-1892-CE7599464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20DFBE-AB31-ED04-025A-D8B3456781F5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problema del valore: Quanto investimento, e a che prezzo-. Target: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Immagine che contiene testo, schermata, linea, Parallelo&#10;&#10;Descrizione generata automaticamente">
            <a:extLst>
              <a:ext uri="{FF2B5EF4-FFF2-40B4-BE49-F238E27FC236}">
                <a16:creationId xmlns:a16="http://schemas.microsoft.com/office/drawing/2014/main" id="{1ECC166C-C49A-4CE0-58FD-216013DF2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206" y="2372022"/>
            <a:ext cx="5315585" cy="41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9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375D2-8190-497A-E0E6-C90F0004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64059D-8158-8DDC-1C16-33D9760FEAD0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2FA3AF-9433-37A0-A83D-8EA1712A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C52786-F60E-2E14-338D-A956B1B64043}"/>
              </a:ext>
            </a:extLst>
          </p:cNvPr>
          <p:cNvSpPr txBox="1"/>
          <p:nvPr/>
        </p:nvSpPr>
        <p:spPr>
          <a:xfrm>
            <a:off x="981323" y="1048583"/>
            <a:ext cx="102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problema del valore: Quanto investimento, e a che prezzo-. Target: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0B1A4381-CDD5-9D0D-985F-1D9F09052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44" y="3073953"/>
            <a:ext cx="5324475" cy="2549525"/>
          </a:xfrm>
          <a:prstGeom prst="rect">
            <a:avLst/>
          </a:prstGeom>
        </p:spPr>
      </p:pic>
      <p:pic>
        <p:nvPicPr>
          <p:cNvPr id="6" name="Immagine 5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DD348E7D-23D0-CE79-45E5-D9BC1D373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034" y="2515153"/>
            <a:ext cx="5290185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FC1D-C4B8-8572-BF49-9BD47976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25C523-16F0-0579-8C6C-0DD6B46A3048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8BE7E5-F00F-EC6E-8FAD-C8D9D0FD7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F457B9-63C2-2D1F-4E71-35ADE64D184A}"/>
              </a:ext>
            </a:extLst>
          </p:cNvPr>
          <p:cNvSpPr txBox="1"/>
          <p:nvPr/>
        </p:nvSpPr>
        <p:spPr>
          <a:xfrm>
            <a:off x="981323" y="1048583"/>
            <a:ext cx="1022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teoria: 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2FE31D3-6E60-5B0F-2802-C846BA5418DF}"/>
              </a:ext>
            </a:extLst>
          </p:cNvPr>
          <p:cNvCxnSpPr/>
          <p:nvPr/>
        </p:nvCxnSpPr>
        <p:spPr>
          <a:xfrm>
            <a:off x="1595230" y="2738230"/>
            <a:ext cx="90346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F0DB6B-446A-BA93-F6F5-939E3955DD47}"/>
              </a:ext>
            </a:extLst>
          </p:cNvPr>
          <p:cNvSpPr txBox="1"/>
          <p:nvPr/>
        </p:nvSpPr>
        <p:spPr>
          <a:xfrm>
            <a:off x="1710647" y="2090791"/>
            <a:ext cx="15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pianificazione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F22265-FA17-FA77-9624-9A3A0E7E7EA4}"/>
              </a:ext>
            </a:extLst>
          </p:cNvPr>
          <p:cNvSpPr txBox="1"/>
          <p:nvPr/>
        </p:nvSpPr>
        <p:spPr>
          <a:xfrm>
            <a:off x="4163436" y="2098814"/>
            <a:ext cx="180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4B7E79-EC34-9A15-61BF-7405EEA71638}"/>
              </a:ext>
            </a:extLst>
          </p:cNvPr>
          <p:cNvSpPr txBox="1"/>
          <p:nvPr/>
        </p:nvSpPr>
        <p:spPr>
          <a:xfrm>
            <a:off x="6559193" y="2098814"/>
            <a:ext cx="15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realizzazione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F0E67C-7C0F-99DE-A0BC-8AF353081662}"/>
              </a:ext>
            </a:extLst>
          </p:cNvPr>
          <p:cNvSpPr txBox="1"/>
          <p:nvPr/>
        </p:nvSpPr>
        <p:spPr>
          <a:xfrm>
            <a:off x="8876872" y="2098814"/>
            <a:ext cx="247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Verifica/aggiustamento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194EDC4-698B-1F28-B30C-812FAF128050}"/>
              </a:ext>
            </a:extLst>
          </p:cNvPr>
          <p:cNvCxnSpPr/>
          <p:nvPr/>
        </p:nvCxnSpPr>
        <p:spPr>
          <a:xfrm flipH="1">
            <a:off x="2405437" y="3292867"/>
            <a:ext cx="760159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D582083-9528-85D8-8EDF-2B76B8C43F13}"/>
              </a:ext>
            </a:extLst>
          </p:cNvPr>
          <p:cNvCxnSpPr/>
          <p:nvPr/>
        </p:nvCxnSpPr>
        <p:spPr>
          <a:xfrm flipV="1">
            <a:off x="9986481" y="2666144"/>
            <a:ext cx="0" cy="6369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C6ED72E-B336-9A30-BDAE-B6CB4328A2C9}"/>
              </a:ext>
            </a:extLst>
          </p:cNvPr>
          <p:cNvCxnSpPr>
            <a:cxnSpLocks/>
          </p:cNvCxnSpPr>
          <p:nvPr/>
        </p:nvCxnSpPr>
        <p:spPr>
          <a:xfrm flipV="1">
            <a:off x="2455524" y="2547991"/>
            <a:ext cx="0" cy="75515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5B36EFE0-3779-4D73-CC71-7247FFF6DB6E}"/>
              </a:ext>
            </a:extLst>
          </p:cNvPr>
          <p:cNvSpPr/>
          <p:nvPr/>
        </p:nvSpPr>
        <p:spPr>
          <a:xfrm rot="16200000">
            <a:off x="3579298" y="2607847"/>
            <a:ext cx="425013" cy="2772736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31E6166A-506D-2BA9-1E5B-FF3DABB1248C}"/>
              </a:ext>
            </a:extLst>
          </p:cNvPr>
          <p:cNvSpPr/>
          <p:nvPr/>
        </p:nvSpPr>
        <p:spPr>
          <a:xfrm rot="16200000">
            <a:off x="6139279" y="3133538"/>
            <a:ext cx="425013" cy="1721351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83240F59-328B-50A1-9F80-E641EA25C4F6}"/>
              </a:ext>
            </a:extLst>
          </p:cNvPr>
          <p:cNvSpPr/>
          <p:nvPr/>
        </p:nvSpPr>
        <p:spPr>
          <a:xfrm rot="16200000">
            <a:off x="8529302" y="2607845"/>
            <a:ext cx="425013" cy="2772736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7F4241-883E-2399-FA3A-0E359F99DC86}"/>
              </a:ext>
            </a:extLst>
          </p:cNvPr>
          <p:cNvSpPr txBox="1"/>
          <p:nvPr/>
        </p:nvSpPr>
        <p:spPr>
          <a:xfrm>
            <a:off x="8151688" y="4772446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8312145-D296-B676-EDA2-DCA05385457D}"/>
              </a:ext>
            </a:extLst>
          </p:cNvPr>
          <p:cNvSpPr txBox="1"/>
          <p:nvPr/>
        </p:nvSpPr>
        <p:spPr>
          <a:xfrm>
            <a:off x="5863123" y="4806056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mercato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E771CF-7CDA-2268-FC69-75AB4C3C5F17}"/>
              </a:ext>
            </a:extLst>
          </p:cNvPr>
          <p:cNvSpPr txBox="1"/>
          <p:nvPr/>
        </p:nvSpPr>
        <p:spPr>
          <a:xfrm>
            <a:off x="3303142" y="4806056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regolazione</a:t>
            </a:r>
          </a:p>
        </p:txBody>
      </p:sp>
    </p:spTree>
    <p:extLst>
      <p:ext uri="{BB962C8B-B14F-4D97-AF65-F5344CB8AC3E}">
        <p14:creationId xmlns:p14="http://schemas.microsoft.com/office/powerpoint/2010/main" val="134785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4230-0C20-3EB1-87A4-3D79A0D4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385BDD7F-0B14-8FFA-4FCA-F9E8CB3DAF8D}"/>
              </a:ext>
            </a:extLst>
          </p:cNvPr>
          <p:cNvSpPr/>
          <p:nvPr/>
        </p:nvSpPr>
        <p:spPr>
          <a:xfrm>
            <a:off x="3411020" y="1613044"/>
            <a:ext cx="3469880" cy="3061350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5BE26A-F4C2-6160-1D59-EDC31F251F01}"/>
              </a:ext>
            </a:extLst>
          </p:cNvPr>
          <p:cNvSpPr txBox="1"/>
          <p:nvPr/>
        </p:nvSpPr>
        <p:spPr>
          <a:xfrm>
            <a:off x="914400" y="124023"/>
            <a:ext cx="102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B5F295-AEAE-5B5D-4BEC-BD2A3229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53" y="11928"/>
            <a:ext cx="1012466" cy="5528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DB19A6-BBF0-11ED-5271-4DA76CD8D1F6}"/>
              </a:ext>
            </a:extLst>
          </p:cNvPr>
          <p:cNvSpPr txBox="1"/>
          <p:nvPr/>
        </p:nvSpPr>
        <p:spPr>
          <a:xfrm>
            <a:off x="1299821" y="827774"/>
            <a:ext cx="1022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pratica: </a:t>
            </a:r>
            <a:endParaRPr lang="it-IT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A9C3218-7DBF-6467-6429-FE3EA26E1D30}"/>
              </a:ext>
            </a:extLst>
          </p:cNvPr>
          <p:cNvCxnSpPr>
            <a:cxnSpLocks/>
          </p:cNvCxnSpPr>
          <p:nvPr/>
        </p:nvCxnSpPr>
        <p:spPr>
          <a:xfrm>
            <a:off x="1834961" y="2518592"/>
            <a:ext cx="14681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BC7F67-0860-948B-D387-9B7EB06184DA}"/>
              </a:ext>
            </a:extLst>
          </p:cNvPr>
          <p:cNvSpPr txBox="1"/>
          <p:nvPr/>
        </p:nvSpPr>
        <p:spPr>
          <a:xfrm>
            <a:off x="1818525" y="1814276"/>
            <a:ext cx="15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pianificazione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2CBEDF-A56B-D1F7-F94A-D5A399F81B45}"/>
              </a:ext>
            </a:extLst>
          </p:cNvPr>
          <p:cNvSpPr txBox="1"/>
          <p:nvPr/>
        </p:nvSpPr>
        <p:spPr>
          <a:xfrm>
            <a:off x="8741808" y="1900767"/>
            <a:ext cx="222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Nuova pianificazione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F1AABD-A70C-CE40-6C23-1ED87470A8A8}"/>
              </a:ext>
            </a:extLst>
          </p:cNvPr>
          <p:cNvSpPr txBox="1"/>
          <p:nvPr/>
        </p:nvSpPr>
        <p:spPr>
          <a:xfrm>
            <a:off x="7233862" y="1903554"/>
            <a:ext cx="159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realizzazione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10B1F6A-CB3F-27F3-5EF4-44B862B0878E}"/>
              </a:ext>
            </a:extLst>
          </p:cNvPr>
          <p:cNvCxnSpPr/>
          <p:nvPr/>
        </p:nvCxnSpPr>
        <p:spPr>
          <a:xfrm flipH="1">
            <a:off x="2405437" y="3292867"/>
            <a:ext cx="7601592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81EEBC8-82A5-B694-9732-2FE7B9C797D5}"/>
              </a:ext>
            </a:extLst>
          </p:cNvPr>
          <p:cNvCxnSpPr/>
          <p:nvPr/>
        </p:nvCxnSpPr>
        <p:spPr>
          <a:xfrm flipV="1">
            <a:off x="9986481" y="2666144"/>
            <a:ext cx="0" cy="6369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6A6B8BD-7246-4065-E5B6-A60EBB759A7E}"/>
              </a:ext>
            </a:extLst>
          </p:cNvPr>
          <p:cNvCxnSpPr>
            <a:cxnSpLocks/>
          </p:cNvCxnSpPr>
          <p:nvPr/>
        </p:nvCxnSpPr>
        <p:spPr>
          <a:xfrm flipV="1">
            <a:off x="2455524" y="2547991"/>
            <a:ext cx="0" cy="75515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97BC5F5D-7D68-3C93-D460-FDFC4607258F}"/>
              </a:ext>
            </a:extLst>
          </p:cNvPr>
          <p:cNvSpPr/>
          <p:nvPr/>
        </p:nvSpPr>
        <p:spPr>
          <a:xfrm rot="16200000">
            <a:off x="3759987" y="2098345"/>
            <a:ext cx="865244" cy="370748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B73AABC5-66A3-E3FD-ECF2-BA82BEF459CF}"/>
              </a:ext>
            </a:extLst>
          </p:cNvPr>
          <p:cNvSpPr/>
          <p:nvPr/>
        </p:nvSpPr>
        <p:spPr>
          <a:xfrm rot="16200000">
            <a:off x="5606895" y="1810041"/>
            <a:ext cx="767594" cy="4025760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8A6B88E6-3322-6714-8CB8-D2C8AEE2B620}"/>
              </a:ext>
            </a:extLst>
          </p:cNvPr>
          <p:cNvSpPr/>
          <p:nvPr/>
        </p:nvSpPr>
        <p:spPr>
          <a:xfrm rot="16200000">
            <a:off x="8529302" y="2607845"/>
            <a:ext cx="425013" cy="2772736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94809D-F150-4868-EFD1-F0C08AB92A9A}"/>
              </a:ext>
            </a:extLst>
          </p:cNvPr>
          <p:cNvSpPr txBox="1"/>
          <p:nvPr/>
        </p:nvSpPr>
        <p:spPr>
          <a:xfrm>
            <a:off x="4192609" y="1194686"/>
            <a:ext cx="200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programmazione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9C66C4-B14C-BBB4-B5EA-76E455CAC061}"/>
              </a:ext>
            </a:extLst>
          </p:cNvPr>
          <p:cNvSpPr txBox="1"/>
          <p:nvPr/>
        </p:nvSpPr>
        <p:spPr>
          <a:xfrm>
            <a:off x="5531564" y="4772446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mercato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C5BA455-DF3C-4B80-FAB2-C29F2E05466A}"/>
              </a:ext>
            </a:extLst>
          </p:cNvPr>
          <p:cNvSpPr txBox="1"/>
          <p:nvPr/>
        </p:nvSpPr>
        <p:spPr>
          <a:xfrm>
            <a:off x="3303142" y="4806056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regolazione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7C11773-50DE-117D-134E-08E6A523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898" y="12459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4386056D-A788-53D5-5F53-337FDF32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98" y="1703152"/>
            <a:ext cx="32004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795902A5-1F04-6C6C-911B-30F06023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898" y="34494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06E5322-1DE5-8FE0-B6F4-3648E02A9124}"/>
              </a:ext>
            </a:extLst>
          </p:cNvPr>
          <p:cNvCxnSpPr>
            <a:cxnSpLocks/>
          </p:cNvCxnSpPr>
          <p:nvPr/>
        </p:nvCxnSpPr>
        <p:spPr>
          <a:xfrm>
            <a:off x="6918956" y="2502892"/>
            <a:ext cx="3067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11C9D2E-9BE3-1E65-3057-532D07F93D2C}"/>
              </a:ext>
            </a:extLst>
          </p:cNvPr>
          <p:cNvSpPr txBox="1"/>
          <p:nvPr/>
        </p:nvSpPr>
        <p:spPr>
          <a:xfrm>
            <a:off x="8003572" y="4764090"/>
            <a:ext cx="13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regolazione</a:t>
            </a:r>
          </a:p>
        </p:txBody>
      </p:sp>
    </p:spTree>
    <p:extLst>
      <p:ext uri="{BB962C8B-B14F-4D97-AF65-F5344CB8AC3E}">
        <p14:creationId xmlns:p14="http://schemas.microsoft.com/office/powerpoint/2010/main" val="1788103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616</Words>
  <Application>Microsoft Office PowerPoint</Application>
  <PresentationFormat>Widescreen</PresentationFormat>
  <Paragraphs>149</Paragraphs>
  <Slides>20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Aptos Narrow</vt:lpstr>
      <vt:lpstr>Arial</vt:lpstr>
      <vt:lpstr>Calibri</vt:lpstr>
      <vt:lpstr>Calibri Light</vt:lpstr>
      <vt:lpstr>Comic Sans MS</vt:lpstr>
      <vt:lpstr>Times New Roman</vt:lpstr>
      <vt:lpstr>Tema di Office</vt:lpstr>
      <vt:lpstr>Foglio di lavoro di Microsoft Excel</vt:lpstr>
      <vt:lpstr>Il Valore dell’Investimento nelle Fonti Energetiche Rinnovabili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PNIEC STRUMENTO DI PIANIFICAZIONE ENERGETICA</dc:title>
  <dc:creator>bernardo sera</dc:creator>
  <cp:lastModifiedBy>Fulvio Fontini</cp:lastModifiedBy>
  <cp:revision>29</cp:revision>
  <dcterms:created xsi:type="dcterms:W3CDTF">2024-11-09T15:57:23Z</dcterms:created>
  <dcterms:modified xsi:type="dcterms:W3CDTF">2024-12-01T18:27:03Z</dcterms:modified>
</cp:coreProperties>
</file>