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9" r:id="rId3"/>
    <p:sldId id="261" r:id="rId4"/>
    <p:sldId id="258" r:id="rId5"/>
    <p:sldId id="263" r:id="rId6"/>
    <p:sldId id="262" r:id="rId7"/>
    <p:sldId id="260" r:id="rId8"/>
    <p:sldId id="265" r:id="rId9"/>
    <p:sldId id="264" r:id="rId10"/>
    <p:sldId id="266" r:id="rId11"/>
    <p:sldId id="267" r:id="rId12"/>
    <p:sldId id="270" r:id="rId13"/>
    <p:sldId id="289" r:id="rId14"/>
    <p:sldId id="269" r:id="rId15"/>
    <p:sldId id="271" r:id="rId16"/>
    <p:sldId id="272" r:id="rId17"/>
    <p:sldId id="273" r:id="rId18"/>
    <p:sldId id="274" r:id="rId19"/>
    <p:sldId id="279" r:id="rId20"/>
    <p:sldId id="275" r:id="rId21"/>
    <p:sldId id="276" r:id="rId22"/>
    <p:sldId id="268" r:id="rId23"/>
    <p:sldId id="277" r:id="rId24"/>
    <p:sldId id="278" r:id="rId25"/>
    <p:sldId id="281" r:id="rId26"/>
    <p:sldId id="280" r:id="rId27"/>
    <p:sldId id="283" r:id="rId28"/>
    <p:sldId id="284" r:id="rId29"/>
    <p:sldId id="287" r:id="rId30"/>
    <p:sldId id="285" r:id="rId31"/>
    <p:sldId id="286" r:id="rId32"/>
    <p:sldId id="290" r:id="rId33"/>
    <p:sldId id="292" r:id="rId34"/>
    <p:sldId id="291" r:id="rId35"/>
    <p:sldId id="293" r:id="rId36"/>
    <p:sldId id="294"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83" autoAdjust="0"/>
    <p:restoredTop sz="92453"/>
  </p:normalViewPr>
  <p:slideViewPr>
    <p:cSldViewPr snapToGrid="0">
      <p:cViewPr varScale="1">
        <p:scale>
          <a:sx n="101" d="100"/>
          <a:sy n="101" d="100"/>
        </p:scale>
        <p:origin x="6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57F85-27AB-4282-A4AC-79AD9DF5A8AF}" type="datetimeFigureOut">
              <a:rPr lang="it-IT" smtClean="0"/>
              <a:t>22/11/24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79C18-564C-4554-B3C7-02BE1BDC5E2F}" type="slidenum">
              <a:rPr lang="it-IT" smtClean="0"/>
              <a:t>‹N›</a:t>
            </a:fld>
            <a:endParaRPr lang="it-IT"/>
          </a:p>
        </p:txBody>
      </p:sp>
    </p:spTree>
    <p:extLst>
      <p:ext uri="{BB962C8B-B14F-4D97-AF65-F5344CB8AC3E}">
        <p14:creationId xmlns:p14="http://schemas.microsoft.com/office/powerpoint/2010/main" val="3116401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1279C18-564C-4554-B3C7-02BE1BDC5E2F}" type="slidenum">
              <a:rPr lang="it-IT" smtClean="0"/>
              <a:t>1</a:t>
            </a:fld>
            <a:endParaRPr lang="it-IT"/>
          </a:p>
        </p:txBody>
      </p:sp>
    </p:spTree>
    <p:extLst>
      <p:ext uri="{BB962C8B-B14F-4D97-AF65-F5344CB8AC3E}">
        <p14:creationId xmlns:p14="http://schemas.microsoft.com/office/powerpoint/2010/main" val="1488116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Ademe</a:t>
            </a:r>
            <a:r>
              <a:rPr lang="it-IT" dirty="0"/>
              <a:t> guida (https://</a:t>
            </a:r>
            <a:r>
              <a:rPr lang="it-IT" dirty="0" err="1"/>
              <a:t>librairie.ademe.fr</a:t>
            </a:r>
            <a:r>
              <a:rPr lang="it-IT" dirty="0"/>
              <a:t>/energies-</a:t>
            </a:r>
            <a:r>
              <a:rPr lang="it-IT" dirty="0" err="1"/>
              <a:t>renouvelables</a:t>
            </a:r>
            <a:r>
              <a:rPr lang="it-IT" dirty="0"/>
              <a:t>-</a:t>
            </a:r>
            <a:r>
              <a:rPr lang="it-IT" dirty="0" err="1"/>
              <a:t>reseaux</a:t>
            </a:r>
            <a:r>
              <a:rPr lang="it-IT" dirty="0"/>
              <a:t>-et-</a:t>
            </a:r>
            <a:r>
              <a:rPr lang="it-IT" dirty="0" err="1"/>
              <a:t>stockage</a:t>
            </a:r>
            <a:r>
              <a:rPr lang="it-IT" dirty="0"/>
              <a:t>/4992-caracteriser-les-projets-photovoltaiques-sur-terrains-agricoles-et-l-agrivoltaisme.html)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Legge sulle rinnovabili https://</a:t>
            </a:r>
            <a:r>
              <a:rPr lang="it-IT" dirty="0" err="1"/>
              <a:t>www.legifrance.gouv.fr</a:t>
            </a:r>
            <a:r>
              <a:rPr lang="it-IT" dirty="0"/>
              <a:t>/</a:t>
            </a:r>
            <a:r>
              <a:rPr lang="it-IT" dirty="0" err="1"/>
              <a:t>jorf</a:t>
            </a:r>
            <a:r>
              <a:rPr lang="it-IT" dirty="0"/>
              <a:t>/id/JORFTEXT000047294244/</a:t>
            </a:r>
          </a:p>
          <a:p>
            <a:endParaRPr lang="it-IT" dirty="0"/>
          </a:p>
          <a:p>
            <a:endParaRPr lang="it-IT" dirty="0"/>
          </a:p>
        </p:txBody>
      </p:sp>
      <p:sp>
        <p:nvSpPr>
          <p:cNvPr id="4" name="Segnaposto numero diapositiva 3"/>
          <p:cNvSpPr>
            <a:spLocks noGrp="1"/>
          </p:cNvSpPr>
          <p:nvPr>
            <p:ph type="sldNum" sz="quarter" idx="5"/>
          </p:nvPr>
        </p:nvSpPr>
        <p:spPr/>
        <p:txBody>
          <a:bodyPr/>
          <a:lstStyle/>
          <a:p>
            <a:fld id="{FB6CADEB-0DD0-DA40-87BC-4CF5CEC39C3D}" type="slidenum">
              <a:rPr lang="it-IT" smtClean="0"/>
              <a:t>15</a:t>
            </a:fld>
            <a:endParaRPr lang="it-IT"/>
          </a:p>
        </p:txBody>
      </p:sp>
    </p:spTree>
    <p:extLst>
      <p:ext uri="{BB962C8B-B14F-4D97-AF65-F5344CB8AC3E}">
        <p14:creationId xmlns:p14="http://schemas.microsoft.com/office/powerpoint/2010/main" val="1399280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Ademe</a:t>
            </a:r>
            <a:r>
              <a:rPr lang="it-IT" dirty="0"/>
              <a:t> guida (https://</a:t>
            </a:r>
            <a:r>
              <a:rPr lang="it-IT" dirty="0" err="1"/>
              <a:t>librairie.ademe.fr</a:t>
            </a:r>
            <a:r>
              <a:rPr lang="it-IT" dirty="0"/>
              <a:t>/energies-</a:t>
            </a:r>
            <a:r>
              <a:rPr lang="it-IT" dirty="0" err="1"/>
              <a:t>renouvelables</a:t>
            </a:r>
            <a:r>
              <a:rPr lang="it-IT" dirty="0"/>
              <a:t>-</a:t>
            </a:r>
            <a:r>
              <a:rPr lang="it-IT" dirty="0" err="1"/>
              <a:t>reseaux</a:t>
            </a:r>
            <a:r>
              <a:rPr lang="it-IT" dirty="0"/>
              <a:t>-et-</a:t>
            </a:r>
            <a:r>
              <a:rPr lang="it-IT" dirty="0" err="1"/>
              <a:t>stockage</a:t>
            </a:r>
            <a:r>
              <a:rPr lang="it-IT" dirty="0"/>
              <a:t>/4992-caracteriser-les-projets-photovoltaiques-sur-terrains-agricoles-et-l-agrivoltaisme.html)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Legge sulle rinnovabili https://</a:t>
            </a:r>
            <a:r>
              <a:rPr lang="it-IT" dirty="0" err="1"/>
              <a:t>www.legifrance.gouv.fr</a:t>
            </a:r>
            <a:r>
              <a:rPr lang="it-IT" dirty="0"/>
              <a:t>/</a:t>
            </a:r>
            <a:r>
              <a:rPr lang="it-IT" dirty="0" err="1"/>
              <a:t>jorf</a:t>
            </a:r>
            <a:r>
              <a:rPr lang="it-IT" dirty="0"/>
              <a:t>/id/JORFTEXT000047294244/</a:t>
            </a:r>
          </a:p>
          <a:p>
            <a:endParaRPr lang="it-IT" dirty="0"/>
          </a:p>
          <a:p>
            <a:endParaRPr lang="it-IT" dirty="0"/>
          </a:p>
        </p:txBody>
      </p:sp>
      <p:sp>
        <p:nvSpPr>
          <p:cNvPr id="4" name="Segnaposto numero diapositiva 3"/>
          <p:cNvSpPr>
            <a:spLocks noGrp="1"/>
          </p:cNvSpPr>
          <p:nvPr>
            <p:ph type="sldNum" sz="quarter" idx="5"/>
          </p:nvPr>
        </p:nvSpPr>
        <p:spPr/>
        <p:txBody>
          <a:bodyPr/>
          <a:lstStyle/>
          <a:p>
            <a:fld id="{FB6CADEB-0DD0-DA40-87BC-4CF5CEC39C3D}" type="slidenum">
              <a:rPr lang="it-IT" smtClean="0"/>
              <a:t>16</a:t>
            </a:fld>
            <a:endParaRPr lang="it-IT"/>
          </a:p>
        </p:txBody>
      </p:sp>
    </p:spTree>
    <p:extLst>
      <p:ext uri="{BB962C8B-B14F-4D97-AF65-F5344CB8AC3E}">
        <p14:creationId xmlns:p14="http://schemas.microsoft.com/office/powerpoint/2010/main" val="28998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Ademe</a:t>
            </a:r>
            <a:r>
              <a:rPr lang="it-IT" dirty="0"/>
              <a:t> guida (https://</a:t>
            </a:r>
            <a:r>
              <a:rPr lang="it-IT" dirty="0" err="1"/>
              <a:t>librairie.ademe.fr</a:t>
            </a:r>
            <a:r>
              <a:rPr lang="it-IT" dirty="0"/>
              <a:t>/energies-</a:t>
            </a:r>
            <a:r>
              <a:rPr lang="it-IT" dirty="0" err="1"/>
              <a:t>renouvelables</a:t>
            </a:r>
            <a:r>
              <a:rPr lang="it-IT" dirty="0"/>
              <a:t>-</a:t>
            </a:r>
            <a:r>
              <a:rPr lang="it-IT" dirty="0" err="1"/>
              <a:t>reseaux</a:t>
            </a:r>
            <a:r>
              <a:rPr lang="it-IT" dirty="0"/>
              <a:t>-et-</a:t>
            </a:r>
            <a:r>
              <a:rPr lang="it-IT" dirty="0" err="1"/>
              <a:t>stockage</a:t>
            </a:r>
            <a:r>
              <a:rPr lang="it-IT" dirty="0"/>
              <a:t>/4992-caracteriser-les-projets-photovoltaiques-sur-terrains-agricoles-et-l-agrivoltaisme.html)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Legge sulle rinnovabili https://</a:t>
            </a:r>
            <a:r>
              <a:rPr lang="it-IT" dirty="0" err="1"/>
              <a:t>www.legifrance.gouv.fr</a:t>
            </a:r>
            <a:r>
              <a:rPr lang="it-IT" dirty="0"/>
              <a:t>/</a:t>
            </a:r>
            <a:r>
              <a:rPr lang="it-IT" dirty="0" err="1"/>
              <a:t>jorf</a:t>
            </a:r>
            <a:r>
              <a:rPr lang="it-IT" dirty="0"/>
              <a:t>/id/JORFTEXT000047294244/</a:t>
            </a:r>
          </a:p>
          <a:p>
            <a:endParaRPr lang="it-IT" dirty="0"/>
          </a:p>
          <a:p>
            <a:endParaRPr lang="it-IT" dirty="0"/>
          </a:p>
        </p:txBody>
      </p:sp>
      <p:sp>
        <p:nvSpPr>
          <p:cNvPr id="4" name="Segnaposto numero diapositiva 3"/>
          <p:cNvSpPr>
            <a:spLocks noGrp="1"/>
          </p:cNvSpPr>
          <p:nvPr>
            <p:ph type="sldNum" sz="quarter" idx="5"/>
          </p:nvPr>
        </p:nvSpPr>
        <p:spPr/>
        <p:txBody>
          <a:bodyPr/>
          <a:lstStyle/>
          <a:p>
            <a:fld id="{FB6CADEB-0DD0-DA40-87BC-4CF5CEC39C3D}" type="slidenum">
              <a:rPr lang="it-IT" smtClean="0"/>
              <a:t>17</a:t>
            </a:fld>
            <a:endParaRPr lang="it-IT"/>
          </a:p>
        </p:txBody>
      </p:sp>
    </p:spTree>
    <p:extLst>
      <p:ext uri="{BB962C8B-B14F-4D97-AF65-F5344CB8AC3E}">
        <p14:creationId xmlns:p14="http://schemas.microsoft.com/office/powerpoint/2010/main" val="4194914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Ademe</a:t>
            </a:r>
            <a:r>
              <a:rPr lang="it-IT" dirty="0"/>
              <a:t> guida (https://</a:t>
            </a:r>
            <a:r>
              <a:rPr lang="it-IT" dirty="0" err="1"/>
              <a:t>librairie.ademe.fr</a:t>
            </a:r>
            <a:r>
              <a:rPr lang="it-IT" dirty="0"/>
              <a:t>/energies-</a:t>
            </a:r>
            <a:r>
              <a:rPr lang="it-IT" dirty="0" err="1"/>
              <a:t>renouvelables</a:t>
            </a:r>
            <a:r>
              <a:rPr lang="it-IT" dirty="0"/>
              <a:t>-</a:t>
            </a:r>
            <a:r>
              <a:rPr lang="it-IT" dirty="0" err="1"/>
              <a:t>reseaux</a:t>
            </a:r>
            <a:r>
              <a:rPr lang="it-IT" dirty="0"/>
              <a:t>-et-</a:t>
            </a:r>
            <a:r>
              <a:rPr lang="it-IT" dirty="0" err="1"/>
              <a:t>stockage</a:t>
            </a:r>
            <a:r>
              <a:rPr lang="it-IT" dirty="0"/>
              <a:t>/4992-caracteriser-les-projets-photovoltaiques-sur-terrains-agricoles-et-l-agrivoltaisme.html)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Legge sulle rinnovabili https://</a:t>
            </a:r>
            <a:r>
              <a:rPr lang="it-IT" dirty="0" err="1"/>
              <a:t>www.legifrance.gouv.fr</a:t>
            </a:r>
            <a:r>
              <a:rPr lang="it-IT" dirty="0"/>
              <a:t>/</a:t>
            </a:r>
            <a:r>
              <a:rPr lang="it-IT" dirty="0" err="1"/>
              <a:t>jorf</a:t>
            </a:r>
            <a:r>
              <a:rPr lang="it-IT" dirty="0"/>
              <a:t>/id/JORFTEXT000047294244/</a:t>
            </a:r>
          </a:p>
          <a:p>
            <a:endParaRPr lang="it-IT" dirty="0"/>
          </a:p>
          <a:p>
            <a:endParaRPr lang="it-IT" dirty="0"/>
          </a:p>
        </p:txBody>
      </p:sp>
      <p:sp>
        <p:nvSpPr>
          <p:cNvPr id="4" name="Segnaposto numero diapositiva 3"/>
          <p:cNvSpPr>
            <a:spLocks noGrp="1"/>
          </p:cNvSpPr>
          <p:nvPr>
            <p:ph type="sldNum" sz="quarter" idx="5"/>
          </p:nvPr>
        </p:nvSpPr>
        <p:spPr/>
        <p:txBody>
          <a:bodyPr/>
          <a:lstStyle/>
          <a:p>
            <a:fld id="{FB6CADEB-0DD0-DA40-87BC-4CF5CEC39C3D}" type="slidenum">
              <a:rPr lang="it-IT" smtClean="0"/>
              <a:t>18</a:t>
            </a:fld>
            <a:endParaRPr lang="it-IT"/>
          </a:p>
        </p:txBody>
      </p:sp>
    </p:spTree>
    <p:extLst>
      <p:ext uri="{BB962C8B-B14F-4D97-AF65-F5344CB8AC3E}">
        <p14:creationId xmlns:p14="http://schemas.microsoft.com/office/powerpoint/2010/main" val="1819829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Ademe</a:t>
            </a:r>
            <a:r>
              <a:rPr lang="it-IT" dirty="0"/>
              <a:t> guida (https://</a:t>
            </a:r>
            <a:r>
              <a:rPr lang="it-IT" dirty="0" err="1"/>
              <a:t>librairie.ademe.fr</a:t>
            </a:r>
            <a:r>
              <a:rPr lang="it-IT" dirty="0"/>
              <a:t>/energies-</a:t>
            </a:r>
            <a:r>
              <a:rPr lang="it-IT" dirty="0" err="1"/>
              <a:t>renouvelables</a:t>
            </a:r>
            <a:r>
              <a:rPr lang="it-IT" dirty="0"/>
              <a:t>-</a:t>
            </a:r>
            <a:r>
              <a:rPr lang="it-IT" dirty="0" err="1"/>
              <a:t>reseaux</a:t>
            </a:r>
            <a:r>
              <a:rPr lang="it-IT" dirty="0"/>
              <a:t>-et-</a:t>
            </a:r>
            <a:r>
              <a:rPr lang="it-IT" dirty="0" err="1"/>
              <a:t>stockage</a:t>
            </a:r>
            <a:r>
              <a:rPr lang="it-IT" dirty="0"/>
              <a:t>/4992-caracteriser-les-projets-photovoltaiques-sur-terrains-agricoles-et-l-agrivoltaisme.html)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Legge sulle rinnovabili https://</a:t>
            </a:r>
            <a:r>
              <a:rPr lang="it-IT" dirty="0" err="1"/>
              <a:t>www.legifrance.gouv.fr</a:t>
            </a:r>
            <a:r>
              <a:rPr lang="it-IT" dirty="0"/>
              <a:t>/</a:t>
            </a:r>
            <a:r>
              <a:rPr lang="it-IT" dirty="0" err="1"/>
              <a:t>jorf</a:t>
            </a:r>
            <a:r>
              <a:rPr lang="it-IT" dirty="0"/>
              <a:t>/id/JORFTEXT000047294244/</a:t>
            </a:r>
          </a:p>
          <a:p>
            <a:endParaRPr lang="it-IT" dirty="0"/>
          </a:p>
          <a:p>
            <a:endParaRPr lang="it-IT" dirty="0"/>
          </a:p>
        </p:txBody>
      </p:sp>
      <p:sp>
        <p:nvSpPr>
          <p:cNvPr id="4" name="Segnaposto numero diapositiva 3"/>
          <p:cNvSpPr>
            <a:spLocks noGrp="1"/>
          </p:cNvSpPr>
          <p:nvPr>
            <p:ph type="sldNum" sz="quarter" idx="5"/>
          </p:nvPr>
        </p:nvSpPr>
        <p:spPr/>
        <p:txBody>
          <a:bodyPr/>
          <a:lstStyle/>
          <a:p>
            <a:fld id="{FB6CADEB-0DD0-DA40-87BC-4CF5CEC39C3D}" type="slidenum">
              <a:rPr lang="it-IT" smtClean="0"/>
              <a:t>19</a:t>
            </a:fld>
            <a:endParaRPr lang="it-IT"/>
          </a:p>
        </p:txBody>
      </p:sp>
    </p:spTree>
    <p:extLst>
      <p:ext uri="{BB962C8B-B14F-4D97-AF65-F5344CB8AC3E}">
        <p14:creationId xmlns:p14="http://schemas.microsoft.com/office/powerpoint/2010/main" val="386757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Ademe</a:t>
            </a:r>
            <a:r>
              <a:rPr lang="it-IT" dirty="0"/>
              <a:t> guida (https://</a:t>
            </a:r>
            <a:r>
              <a:rPr lang="it-IT" dirty="0" err="1"/>
              <a:t>librairie.ademe.fr</a:t>
            </a:r>
            <a:r>
              <a:rPr lang="it-IT" dirty="0"/>
              <a:t>/energies-</a:t>
            </a:r>
            <a:r>
              <a:rPr lang="it-IT" dirty="0" err="1"/>
              <a:t>renouvelables</a:t>
            </a:r>
            <a:r>
              <a:rPr lang="it-IT" dirty="0"/>
              <a:t>-</a:t>
            </a:r>
            <a:r>
              <a:rPr lang="it-IT" dirty="0" err="1"/>
              <a:t>reseaux</a:t>
            </a:r>
            <a:r>
              <a:rPr lang="it-IT" dirty="0"/>
              <a:t>-et-</a:t>
            </a:r>
            <a:r>
              <a:rPr lang="it-IT" dirty="0" err="1"/>
              <a:t>stockage</a:t>
            </a:r>
            <a:r>
              <a:rPr lang="it-IT" dirty="0"/>
              <a:t>/4992-caracteriser-les-projets-photovoltaiques-sur-terrains-agricoles-et-l-agrivoltaisme.html)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Legge sulle rinnovabili https://</a:t>
            </a:r>
            <a:r>
              <a:rPr lang="it-IT" dirty="0" err="1"/>
              <a:t>www.legifrance.gouv.fr</a:t>
            </a:r>
            <a:r>
              <a:rPr lang="it-IT" dirty="0"/>
              <a:t>/</a:t>
            </a:r>
            <a:r>
              <a:rPr lang="it-IT" dirty="0" err="1"/>
              <a:t>jorf</a:t>
            </a:r>
            <a:r>
              <a:rPr lang="it-IT" dirty="0"/>
              <a:t>/id/JORFTEXT000047294244/</a:t>
            </a:r>
          </a:p>
          <a:p>
            <a:endParaRPr lang="it-IT" dirty="0"/>
          </a:p>
          <a:p>
            <a:endParaRPr lang="it-IT" dirty="0"/>
          </a:p>
        </p:txBody>
      </p:sp>
      <p:sp>
        <p:nvSpPr>
          <p:cNvPr id="4" name="Segnaposto numero diapositiva 3"/>
          <p:cNvSpPr>
            <a:spLocks noGrp="1"/>
          </p:cNvSpPr>
          <p:nvPr>
            <p:ph type="sldNum" sz="quarter" idx="5"/>
          </p:nvPr>
        </p:nvSpPr>
        <p:spPr/>
        <p:txBody>
          <a:bodyPr/>
          <a:lstStyle/>
          <a:p>
            <a:fld id="{FB6CADEB-0DD0-DA40-87BC-4CF5CEC39C3D}" type="slidenum">
              <a:rPr lang="it-IT" smtClean="0"/>
              <a:t>20</a:t>
            </a:fld>
            <a:endParaRPr lang="it-IT"/>
          </a:p>
        </p:txBody>
      </p:sp>
    </p:spTree>
    <p:extLst>
      <p:ext uri="{BB962C8B-B14F-4D97-AF65-F5344CB8AC3E}">
        <p14:creationId xmlns:p14="http://schemas.microsoft.com/office/powerpoint/2010/main" val="2192235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Ademe</a:t>
            </a:r>
            <a:r>
              <a:rPr lang="it-IT" dirty="0"/>
              <a:t> guida (https://</a:t>
            </a:r>
            <a:r>
              <a:rPr lang="it-IT" dirty="0" err="1"/>
              <a:t>librairie.ademe.fr</a:t>
            </a:r>
            <a:r>
              <a:rPr lang="it-IT" dirty="0"/>
              <a:t>/energies-</a:t>
            </a:r>
            <a:r>
              <a:rPr lang="it-IT" dirty="0" err="1"/>
              <a:t>renouvelables</a:t>
            </a:r>
            <a:r>
              <a:rPr lang="it-IT" dirty="0"/>
              <a:t>-</a:t>
            </a:r>
            <a:r>
              <a:rPr lang="it-IT" dirty="0" err="1"/>
              <a:t>reseaux</a:t>
            </a:r>
            <a:r>
              <a:rPr lang="it-IT" dirty="0"/>
              <a:t>-et-</a:t>
            </a:r>
            <a:r>
              <a:rPr lang="it-IT" dirty="0" err="1"/>
              <a:t>stockage</a:t>
            </a:r>
            <a:r>
              <a:rPr lang="it-IT" dirty="0"/>
              <a:t>/4992-caracteriser-les-projets-photovoltaiques-sur-terrains-agricoles-et-l-agrivoltaisme.html)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Legge sulle rinnovabili https://</a:t>
            </a:r>
            <a:r>
              <a:rPr lang="it-IT" dirty="0" err="1"/>
              <a:t>www.legifrance.gouv.fr</a:t>
            </a:r>
            <a:r>
              <a:rPr lang="it-IT" dirty="0"/>
              <a:t>/</a:t>
            </a:r>
            <a:r>
              <a:rPr lang="it-IT" dirty="0" err="1"/>
              <a:t>jorf</a:t>
            </a:r>
            <a:r>
              <a:rPr lang="it-IT" dirty="0"/>
              <a:t>/id/JORFTEXT000047294244/</a:t>
            </a:r>
          </a:p>
          <a:p>
            <a:endParaRPr lang="it-IT" dirty="0"/>
          </a:p>
          <a:p>
            <a:endParaRPr lang="it-IT" dirty="0"/>
          </a:p>
        </p:txBody>
      </p:sp>
      <p:sp>
        <p:nvSpPr>
          <p:cNvPr id="4" name="Segnaposto numero diapositiva 3"/>
          <p:cNvSpPr>
            <a:spLocks noGrp="1"/>
          </p:cNvSpPr>
          <p:nvPr>
            <p:ph type="sldNum" sz="quarter" idx="5"/>
          </p:nvPr>
        </p:nvSpPr>
        <p:spPr/>
        <p:txBody>
          <a:bodyPr/>
          <a:lstStyle/>
          <a:p>
            <a:fld id="{FB6CADEB-0DD0-DA40-87BC-4CF5CEC39C3D}" type="slidenum">
              <a:rPr lang="it-IT" smtClean="0"/>
              <a:t>21</a:t>
            </a:fld>
            <a:endParaRPr lang="it-IT"/>
          </a:p>
        </p:txBody>
      </p:sp>
    </p:spTree>
    <p:extLst>
      <p:ext uri="{BB962C8B-B14F-4D97-AF65-F5344CB8AC3E}">
        <p14:creationId xmlns:p14="http://schemas.microsoft.com/office/powerpoint/2010/main" val="916581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Nella fase di progettazione dell’impianto </a:t>
            </a:r>
            <a:r>
              <a:rPr lang="it-IT" dirty="0" err="1"/>
              <a:t>agrivoltaico</a:t>
            </a:r>
            <a:r>
              <a:rPr lang="it-IT" dirty="0"/>
              <a:t>, si deve tenere conto dell’altezza libera da terra in modo che i lavoratori o le macchine agricole possano lavorare senza pericolo e garantire che le macchine agricole possano circolare al di sotto dei moduli fotovoltaici.</a:t>
            </a:r>
          </a:p>
          <a:p>
            <a:endParaRPr lang="it-IT" dirty="0"/>
          </a:p>
        </p:txBody>
      </p:sp>
      <p:sp>
        <p:nvSpPr>
          <p:cNvPr id="4" name="Segnaposto numero diapositiva 3"/>
          <p:cNvSpPr>
            <a:spLocks noGrp="1"/>
          </p:cNvSpPr>
          <p:nvPr>
            <p:ph type="sldNum" sz="quarter" idx="5"/>
          </p:nvPr>
        </p:nvSpPr>
        <p:spPr/>
        <p:txBody>
          <a:bodyPr/>
          <a:lstStyle/>
          <a:p>
            <a:fld id="{C1279C18-564C-4554-B3C7-02BE1BDC5E2F}" type="slidenum">
              <a:rPr lang="it-IT" smtClean="0"/>
              <a:t>26</a:t>
            </a:fld>
            <a:endParaRPr lang="it-IT"/>
          </a:p>
        </p:txBody>
      </p:sp>
    </p:spTree>
    <p:extLst>
      <p:ext uri="{BB962C8B-B14F-4D97-AF65-F5344CB8AC3E}">
        <p14:creationId xmlns:p14="http://schemas.microsoft.com/office/powerpoint/2010/main" val="2922488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Nella fase di progettazione dell’impianto </a:t>
            </a:r>
            <a:r>
              <a:rPr lang="it-IT" dirty="0" err="1"/>
              <a:t>agrivoltaico</a:t>
            </a:r>
            <a:r>
              <a:rPr lang="it-IT" dirty="0"/>
              <a:t>, si deve tenere conto dell’altezza libera da terra in modo che i lavoratori o le macchine agricole possano lavorare senza pericolo e garantire che le macchine agricole possano circolare al di sotto dei moduli fotovoltaici.</a:t>
            </a:r>
          </a:p>
          <a:p>
            <a:endParaRPr lang="it-IT" dirty="0"/>
          </a:p>
        </p:txBody>
      </p:sp>
      <p:sp>
        <p:nvSpPr>
          <p:cNvPr id="4" name="Segnaposto numero diapositiva 3"/>
          <p:cNvSpPr>
            <a:spLocks noGrp="1"/>
          </p:cNvSpPr>
          <p:nvPr>
            <p:ph type="sldNum" sz="quarter" idx="5"/>
          </p:nvPr>
        </p:nvSpPr>
        <p:spPr/>
        <p:txBody>
          <a:bodyPr/>
          <a:lstStyle/>
          <a:p>
            <a:fld id="{C1279C18-564C-4554-B3C7-02BE1BDC5E2F}" type="slidenum">
              <a:rPr lang="it-IT" smtClean="0"/>
              <a:t>27</a:t>
            </a:fld>
            <a:endParaRPr lang="it-IT"/>
          </a:p>
        </p:txBody>
      </p:sp>
    </p:spTree>
    <p:extLst>
      <p:ext uri="{BB962C8B-B14F-4D97-AF65-F5344CB8AC3E}">
        <p14:creationId xmlns:p14="http://schemas.microsoft.com/office/powerpoint/2010/main" val="1508829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Nella fase di progettazione dell’impianto </a:t>
            </a:r>
            <a:r>
              <a:rPr lang="it-IT" dirty="0" err="1"/>
              <a:t>agrivoltaico</a:t>
            </a:r>
            <a:r>
              <a:rPr lang="it-IT" dirty="0"/>
              <a:t>, si deve tenere conto dell’altezza libera da terra in modo che i lavoratori o le macchine agricole possano lavorare senza pericolo e garantire che le macchine agricole possano circolare al di sotto dei moduli fotovoltaici.</a:t>
            </a:r>
          </a:p>
          <a:p>
            <a:endParaRPr lang="it-IT" dirty="0"/>
          </a:p>
        </p:txBody>
      </p:sp>
      <p:sp>
        <p:nvSpPr>
          <p:cNvPr id="4" name="Segnaposto numero diapositiva 3"/>
          <p:cNvSpPr>
            <a:spLocks noGrp="1"/>
          </p:cNvSpPr>
          <p:nvPr>
            <p:ph type="sldNum" sz="quarter" idx="5"/>
          </p:nvPr>
        </p:nvSpPr>
        <p:spPr/>
        <p:txBody>
          <a:bodyPr/>
          <a:lstStyle/>
          <a:p>
            <a:fld id="{C1279C18-564C-4554-B3C7-02BE1BDC5E2F}" type="slidenum">
              <a:rPr lang="it-IT" smtClean="0"/>
              <a:t>28</a:t>
            </a:fld>
            <a:endParaRPr lang="it-IT"/>
          </a:p>
        </p:txBody>
      </p:sp>
    </p:spTree>
    <p:extLst>
      <p:ext uri="{BB962C8B-B14F-4D97-AF65-F5344CB8AC3E}">
        <p14:creationId xmlns:p14="http://schemas.microsoft.com/office/powerpoint/2010/main" val="103197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Ademe</a:t>
            </a:r>
            <a:r>
              <a:rPr lang="it-IT" dirty="0"/>
              <a:t> guida (https://</a:t>
            </a:r>
            <a:r>
              <a:rPr lang="it-IT" dirty="0" err="1"/>
              <a:t>librairie.ademe.fr</a:t>
            </a:r>
            <a:r>
              <a:rPr lang="it-IT" dirty="0"/>
              <a:t>/energies-</a:t>
            </a:r>
            <a:r>
              <a:rPr lang="it-IT" dirty="0" err="1"/>
              <a:t>renouvelables</a:t>
            </a:r>
            <a:r>
              <a:rPr lang="it-IT" dirty="0"/>
              <a:t>-</a:t>
            </a:r>
            <a:r>
              <a:rPr lang="it-IT" dirty="0" err="1"/>
              <a:t>reseaux</a:t>
            </a:r>
            <a:r>
              <a:rPr lang="it-IT" dirty="0"/>
              <a:t>-et-</a:t>
            </a:r>
            <a:r>
              <a:rPr lang="it-IT" dirty="0" err="1"/>
              <a:t>stockage</a:t>
            </a:r>
            <a:r>
              <a:rPr lang="it-IT" dirty="0"/>
              <a:t>/4992-caracteriser-les-projets-photovoltaiques-sur-terrains-agricoles-et-l-agrivoltaisme.html)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Legge sulle rinnovabili https://</a:t>
            </a:r>
            <a:r>
              <a:rPr lang="it-IT" dirty="0" err="1"/>
              <a:t>www.legifrance.gouv.fr</a:t>
            </a:r>
            <a:r>
              <a:rPr lang="it-IT" dirty="0"/>
              <a:t>/</a:t>
            </a:r>
            <a:r>
              <a:rPr lang="it-IT" dirty="0" err="1"/>
              <a:t>jorf</a:t>
            </a:r>
            <a:r>
              <a:rPr lang="it-IT" dirty="0"/>
              <a:t>/id/JORFTEXT000047294244/</a:t>
            </a:r>
          </a:p>
          <a:p>
            <a:endParaRPr lang="it-IT" dirty="0"/>
          </a:p>
          <a:p>
            <a:endParaRPr lang="it-IT" dirty="0"/>
          </a:p>
        </p:txBody>
      </p:sp>
      <p:sp>
        <p:nvSpPr>
          <p:cNvPr id="4" name="Segnaposto numero diapositiva 3"/>
          <p:cNvSpPr>
            <a:spLocks noGrp="1"/>
          </p:cNvSpPr>
          <p:nvPr>
            <p:ph type="sldNum" sz="quarter" idx="5"/>
          </p:nvPr>
        </p:nvSpPr>
        <p:spPr/>
        <p:txBody>
          <a:bodyPr/>
          <a:lstStyle/>
          <a:p>
            <a:fld id="{FB6CADEB-0DD0-DA40-87BC-4CF5CEC39C3D}" type="slidenum">
              <a:rPr lang="it-IT" smtClean="0"/>
              <a:t>7</a:t>
            </a:fld>
            <a:endParaRPr lang="it-IT"/>
          </a:p>
        </p:txBody>
      </p:sp>
    </p:spTree>
    <p:extLst>
      <p:ext uri="{BB962C8B-B14F-4D97-AF65-F5344CB8AC3E}">
        <p14:creationId xmlns:p14="http://schemas.microsoft.com/office/powerpoint/2010/main" val="18983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1279C18-564C-4554-B3C7-02BE1BDC5E2F}" type="slidenum">
              <a:rPr lang="it-IT" smtClean="0"/>
              <a:t>29</a:t>
            </a:fld>
            <a:endParaRPr lang="it-IT"/>
          </a:p>
        </p:txBody>
      </p:sp>
    </p:spTree>
    <p:extLst>
      <p:ext uri="{BB962C8B-B14F-4D97-AF65-F5344CB8AC3E}">
        <p14:creationId xmlns:p14="http://schemas.microsoft.com/office/powerpoint/2010/main" val="367366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a:t>
            </a:r>
          </a:p>
          <a:p>
            <a:endParaRPr lang="it-IT" dirty="0"/>
          </a:p>
        </p:txBody>
      </p:sp>
      <p:sp>
        <p:nvSpPr>
          <p:cNvPr id="4" name="Segnaposto numero diapositiva 3"/>
          <p:cNvSpPr>
            <a:spLocks noGrp="1"/>
          </p:cNvSpPr>
          <p:nvPr>
            <p:ph type="sldNum" sz="quarter" idx="5"/>
          </p:nvPr>
        </p:nvSpPr>
        <p:spPr/>
        <p:txBody>
          <a:bodyPr/>
          <a:lstStyle/>
          <a:p>
            <a:fld id="{C1279C18-564C-4554-B3C7-02BE1BDC5E2F}" type="slidenum">
              <a:rPr lang="it-IT" smtClean="0"/>
              <a:t>30</a:t>
            </a:fld>
            <a:endParaRPr lang="it-IT"/>
          </a:p>
        </p:txBody>
      </p:sp>
    </p:spTree>
    <p:extLst>
      <p:ext uri="{BB962C8B-B14F-4D97-AF65-F5344CB8AC3E}">
        <p14:creationId xmlns:p14="http://schemas.microsoft.com/office/powerpoint/2010/main" val="2894013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1279C18-564C-4554-B3C7-02BE1BDC5E2F}" type="slidenum">
              <a:rPr lang="it-IT" smtClean="0"/>
              <a:t>31</a:t>
            </a:fld>
            <a:endParaRPr lang="it-IT"/>
          </a:p>
        </p:txBody>
      </p:sp>
    </p:spTree>
    <p:extLst>
      <p:ext uri="{BB962C8B-B14F-4D97-AF65-F5344CB8AC3E}">
        <p14:creationId xmlns:p14="http://schemas.microsoft.com/office/powerpoint/2010/main" val="785325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1279C18-564C-4554-B3C7-02BE1BDC5E2F}" type="slidenum">
              <a:rPr lang="it-IT" smtClean="0"/>
              <a:t>32</a:t>
            </a:fld>
            <a:endParaRPr lang="it-IT"/>
          </a:p>
        </p:txBody>
      </p:sp>
    </p:spTree>
    <p:extLst>
      <p:ext uri="{BB962C8B-B14F-4D97-AF65-F5344CB8AC3E}">
        <p14:creationId xmlns:p14="http://schemas.microsoft.com/office/powerpoint/2010/main" val="3917273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1279C18-564C-4554-B3C7-02BE1BDC5E2F}" type="slidenum">
              <a:rPr lang="it-IT" smtClean="0"/>
              <a:t>33</a:t>
            </a:fld>
            <a:endParaRPr lang="it-IT"/>
          </a:p>
        </p:txBody>
      </p:sp>
    </p:spTree>
    <p:extLst>
      <p:ext uri="{BB962C8B-B14F-4D97-AF65-F5344CB8AC3E}">
        <p14:creationId xmlns:p14="http://schemas.microsoft.com/office/powerpoint/2010/main" val="155353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1279C18-564C-4554-B3C7-02BE1BDC5E2F}" type="slidenum">
              <a:rPr lang="it-IT" smtClean="0"/>
              <a:t>34</a:t>
            </a:fld>
            <a:endParaRPr lang="it-IT"/>
          </a:p>
        </p:txBody>
      </p:sp>
    </p:spTree>
    <p:extLst>
      <p:ext uri="{BB962C8B-B14F-4D97-AF65-F5344CB8AC3E}">
        <p14:creationId xmlns:p14="http://schemas.microsoft.com/office/powerpoint/2010/main" val="3695084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1279C18-564C-4554-B3C7-02BE1BDC5E2F}" type="slidenum">
              <a:rPr lang="it-IT" smtClean="0"/>
              <a:t>35</a:t>
            </a:fld>
            <a:endParaRPr lang="it-IT"/>
          </a:p>
        </p:txBody>
      </p:sp>
    </p:spTree>
    <p:extLst>
      <p:ext uri="{BB962C8B-B14F-4D97-AF65-F5344CB8AC3E}">
        <p14:creationId xmlns:p14="http://schemas.microsoft.com/office/powerpoint/2010/main" val="1926871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1279C18-564C-4554-B3C7-02BE1BDC5E2F}" type="slidenum">
              <a:rPr lang="it-IT" smtClean="0"/>
              <a:t>36</a:t>
            </a:fld>
            <a:endParaRPr lang="it-IT"/>
          </a:p>
        </p:txBody>
      </p:sp>
    </p:spTree>
    <p:extLst>
      <p:ext uri="{BB962C8B-B14F-4D97-AF65-F5344CB8AC3E}">
        <p14:creationId xmlns:p14="http://schemas.microsoft.com/office/powerpoint/2010/main" val="1918423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Ademe</a:t>
            </a:r>
            <a:r>
              <a:rPr lang="it-IT" dirty="0"/>
              <a:t> guida (https://</a:t>
            </a:r>
            <a:r>
              <a:rPr lang="it-IT" dirty="0" err="1"/>
              <a:t>librairie.ademe.fr</a:t>
            </a:r>
            <a:r>
              <a:rPr lang="it-IT" dirty="0"/>
              <a:t>/energies-</a:t>
            </a:r>
            <a:r>
              <a:rPr lang="it-IT" dirty="0" err="1"/>
              <a:t>renouvelables</a:t>
            </a:r>
            <a:r>
              <a:rPr lang="it-IT" dirty="0"/>
              <a:t>-</a:t>
            </a:r>
            <a:r>
              <a:rPr lang="it-IT" dirty="0" err="1"/>
              <a:t>reseaux</a:t>
            </a:r>
            <a:r>
              <a:rPr lang="it-IT" dirty="0"/>
              <a:t>-et-</a:t>
            </a:r>
            <a:r>
              <a:rPr lang="it-IT" dirty="0" err="1"/>
              <a:t>stockage</a:t>
            </a:r>
            <a:r>
              <a:rPr lang="it-IT" dirty="0"/>
              <a:t>/4992-caracteriser-les-projets-photovoltaiques-sur-terrains-agricoles-et-l-agrivoltaisme.html)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Legge sulle rinnovabili https://</a:t>
            </a:r>
            <a:r>
              <a:rPr lang="it-IT" dirty="0" err="1"/>
              <a:t>www.legifrance.gouv.fr</a:t>
            </a:r>
            <a:r>
              <a:rPr lang="it-IT" dirty="0"/>
              <a:t>/</a:t>
            </a:r>
            <a:r>
              <a:rPr lang="it-IT" dirty="0" err="1"/>
              <a:t>jorf</a:t>
            </a:r>
            <a:r>
              <a:rPr lang="it-IT" dirty="0"/>
              <a:t>/id/JORFTEXT000047294244/</a:t>
            </a:r>
          </a:p>
          <a:p>
            <a:endParaRPr lang="it-IT" dirty="0"/>
          </a:p>
          <a:p>
            <a:endParaRPr lang="it-IT" dirty="0"/>
          </a:p>
        </p:txBody>
      </p:sp>
      <p:sp>
        <p:nvSpPr>
          <p:cNvPr id="4" name="Segnaposto numero diapositiva 3"/>
          <p:cNvSpPr>
            <a:spLocks noGrp="1"/>
          </p:cNvSpPr>
          <p:nvPr>
            <p:ph type="sldNum" sz="quarter" idx="5"/>
          </p:nvPr>
        </p:nvSpPr>
        <p:spPr/>
        <p:txBody>
          <a:bodyPr/>
          <a:lstStyle/>
          <a:p>
            <a:fld id="{FB6CADEB-0DD0-DA40-87BC-4CF5CEC39C3D}" type="slidenum">
              <a:rPr lang="it-IT" smtClean="0"/>
              <a:t>8</a:t>
            </a:fld>
            <a:endParaRPr lang="it-IT"/>
          </a:p>
        </p:txBody>
      </p:sp>
    </p:spTree>
    <p:extLst>
      <p:ext uri="{BB962C8B-B14F-4D97-AF65-F5344CB8AC3E}">
        <p14:creationId xmlns:p14="http://schemas.microsoft.com/office/powerpoint/2010/main" val="343569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Ademe</a:t>
            </a:r>
            <a:r>
              <a:rPr lang="it-IT" dirty="0"/>
              <a:t> guida (https://</a:t>
            </a:r>
            <a:r>
              <a:rPr lang="it-IT" dirty="0" err="1"/>
              <a:t>librairie.ademe.fr</a:t>
            </a:r>
            <a:r>
              <a:rPr lang="it-IT" dirty="0"/>
              <a:t>/energies-</a:t>
            </a:r>
            <a:r>
              <a:rPr lang="it-IT" dirty="0" err="1"/>
              <a:t>renouvelables</a:t>
            </a:r>
            <a:r>
              <a:rPr lang="it-IT" dirty="0"/>
              <a:t>-</a:t>
            </a:r>
            <a:r>
              <a:rPr lang="it-IT" dirty="0" err="1"/>
              <a:t>reseaux</a:t>
            </a:r>
            <a:r>
              <a:rPr lang="it-IT" dirty="0"/>
              <a:t>-et-</a:t>
            </a:r>
            <a:r>
              <a:rPr lang="it-IT" dirty="0" err="1"/>
              <a:t>stockage</a:t>
            </a:r>
            <a:r>
              <a:rPr lang="it-IT" dirty="0"/>
              <a:t>/4992-caracteriser-les-projets-photovoltaiques-sur-terrains-agricoles-et-l-agrivoltaisme.html)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Legge sulle rinnovabili https://</a:t>
            </a:r>
            <a:r>
              <a:rPr lang="it-IT" dirty="0" err="1"/>
              <a:t>www.legifrance.gouv.fr</a:t>
            </a:r>
            <a:r>
              <a:rPr lang="it-IT" dirty="0"/>
              <a:t>/</a:t>
            </a:r>
            <a:r>
              <a:rPr lang="it-IT" dirty="0" err="1"/>
              <a:t>jorf</a:t>
            </a:r>
            <a:r>
              <a:rPr lang="it-IT" dirty="0"/>
              <a:t>/id/JORFTEXT000047294244/</a:t>
            </a:r>
          </a:p>
          <a:p>
            <a:endParaRPr lang="it-IT" dirty="0"/>
          </a:p>
          <a:p>
            <a:endParaRPr lang="it-IT" dirty="0"/>
          </a:p>
        </p:txBody>
      </p:sp>
      <p:sp>
        <p:nvSpPr>
          <p:cNvPr id="4" name="Segnaposto numero diapositiva 3"/>
          <p:cNvSpPr>
            <a:spLocks noGrp="1"/>
          </p:cNvSpPr>
          <p:nvPr>
            <p:ph type="sldNum" sz="quarter" idx="5"/>
          </p:nvPr>
        </p:nvSpPr>
        <p:spPr/>
        <p:txBody>
          <a:bodyPr/>
          <a:lstStyle/>
          <a:p>
            <a:fld id="{FB6CADEB-0DD0-DA40-87BC-4CF5CEC39C3D}" type="slidenum">
              <a:rPr lang="it-IT" smtClean="0"/>
              <a:t>9</a:t>
            </a:fld>
            <a:endParaRPr lang="it-IT"/>
          </a:p>
        </p:txBody>
      </p:sp>
    </p:spTree>
    <p:extLst>
      <p:ext uri="{BB962C8B-B14F-4D97-AF65-F5344CB8AC3E}">
        <p14:creationId xmlns:p14="http://schemas.microsoft.com/office/powerpoint/2010/main" val="60099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Ademe</a:t>
            </a:r>
            <a:r>
              <a:rPr lang="it-IT" dirty="0"/>
              <a:t> guida (https://</a:t>
            </a:r>
            <a:r>
              <a:rPr lang="it-IT" dirty="0" err="1"/>
              <a:t>librairie.ademe.fr</a:t>
            </a:r>
            <a:r>
              <a:rPr lang="it-IT" dirty="0"/>
              <a:t>/energies-</a:t>
            </a:r>
            <a:r>
              <a:rPr lang="it-IT" dirty="0" err="1"/>
              <a:t>renouvelables</a:t>
            </a:r>
            <a:r>
              <a:rPr lang="it-IT" dirty="0"/>
              <a:t>-</a:t>
            </a:r>
            <a:r>
              <a:rPr lang="it-IT" dirty="0" err="1"/>
              <a:t>reseaux</a:t>
            </a:r>
            <a:r>
              <a:rPr lang="it-IT" dirty="0"/>
              <a:t>-et-</a:t>
            </a:r>
            <a:r>
              <a:rPr lang="it-IT" dirty="0" err="1"/>
              <a:t>stockage</a:t>
            </a:r>
            <a:r>
              <a:rPr lang="it-IT" dirty="0"/>
              <a:t>/4992-caracteriser-les-projets-photovoltaiques-sur-terrains-agricoles-et-l-agrivoltaisme.html)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Legge sulle rinnovabili https://</a:t>
            </a:r>
            <a:r>
              <a:rPr lang="it-IT" dirty="0" err="1"/>
              <a:t>www.legifrance.gouv.fr</a:t>
            </a:r>
            <a:r>
              <a:rPr lang="it-IT" dirty="0"/>
              <a:t>/</a:t>
            </a:r>
            <a:r>
              <a:rPr lang="it-IT" dirty="0" err="1"/>
              <a:t>jorf</a:t>
            </a:r>
            <a:r>
              <a:rPr lang="it-IT" dirty="0"/>
              <a:t>/id/JORFTEXT000047294244/</a:t>
            </a:r>
          </a:p>
          <a:p>
            <a:endParaRPr lang="it-IT" dirty="0"/>
          </a:p>
          <a:p>
            <a:endParaRPr lang="it-IT" dirty="0"/>
          </a:p>
        </p:txBody>
      </p:sp>
      <p:sp>
        <p:nvSpPr>
          <p:cNvPr id="4" name="Segnaposto numero diapositiva 3"/>
          <p:cNvSpPr>
            <a:spLocks noGrp="1"/>
          </p:cNvSpPr>
          <p:nvPr>
            <p:ph type="sldNum" sz="quarter" idx="5"/>
          </p:nvPr>
        </p:nvSpPr>
        <p:spPr/>
        <p:txBody>
          <a:bodyPr/>
          <a:lstStyle/>
          <a:p>
            <a:fld id="{FB6CADEB-0DD0-DA40-87BC-4CF5CEC39C3D}" type="slidenum">
              <a:rPr lang="it-IT" smtClean="0"/>
              <a:t>10</a:t>
            </a:fld>
            <a:endParaRPr lang="it-IT"/>
          </a:p>
        </p:txBody>
      </p:sp>
    </p:spTree>
    <p:extLst>
      <p:ext uri="{BB962C8B-B14F-4D97-AF65-F5344CB8AC3E}">
        <p14:creationId xmlns:p14="http://schemas.microsoft.com/office/powerpoint/2010/main" val="2922903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Ademe</a:t>
            </a:r>
            <a:r>
              <a:rPr lang="it-IT" dirty="0"/>
              <a:t> guida (https://</a:t>
            </a:r>
            <a:r>
              <a:rPr lang="it-IT" dirty="0" err="1"/>
              <a:t>librairie.ademe.fr</a:t>
            </a:r>
            <a:r>
              <a:rPr lang="it-IT" dirty="0"/>
              <a:t>/energies-</a:t>
            </a:r>
            <a:r>
              <a:rPr lang="it-IT" dirty="0" err="1"/>
              <a:t>renouvelables</a:t>
            </a:r>
            <a:r>
              <a:rPr lang="it-IT" dirty="0"/>
              <a:t>-</a:t>
            </a:r>
            <a:r>
              <a:rPr lang="it-IT" dirty="0" err="1"/>
              <a:t>reseaux</a:t>
            </a:r>
            <a:r>
              <a:rPr lang="it-IT" dirty="0"/>
              <a:t>-et-</a:t>
            </a:r>
            <a:r>
              <a:rPr lang="it-IT" dirty="0" err="1"/>
              <a:t>stockage</a:t>
            </a:r>
            <a:r>
              <a:rPr lang="it-IT" dirty="0"/>
              <a:t>/4992-caracteriser-les-projets-photovoltaiques-sur-terrains-agricoles-et-l-agrivoltaisme.html)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Legge sulle rinnovabili https://</a:t>
            </a:r>
            <a:r>
              <a:rPr lang="it-IT" dirty="0" err="1"/>
              <a:t>www.legifrance.gouv.fr</a:t>
            </a:r>
            <a:r>
              <a:rPr lang="it-IT" dirty="0"/>
              <a:t>/</a:t>
            </a:r>
            <a:r>
              <a:rPr lang="it-IT" dirty="0" err="1"/>
              <a:t>jorf</a:t>
            </a:r>
            <a:r>
              <a:rPr lang="it-IT" dirty="0"/>
              <a:t>/id/JORFTEXT000047294244/</a:t>
            </a:r>
          </a:p>
          <a:p>
            <a:endParaRPr lang="it-IT" dirty="0"/>
          </a:p>
          <a:p>
            <a:endParaRPr lang="it-IT" dirty="0"/>
          </a:p>
        </p:txBody>
      </p:sp>
      <p:sp>
        <p:nvSpPr>
          <p:cNvPr id="4" name="Segnaposto numero diapositiva 3"/>
          <p:cNvSpPr>
            <a:spLocks noGrp="1"/>
          </p:cNvSpPr>
          <p:nvPr>
            <p:ph type="sldNum" sz="quarter" idx="5"/>
          </p:nvPr>
        </p:nvSpPr>
        <p:spPr/>
        <p:txBody>
          <a:bodyPr/>
          <a:lstStyle/>
          <a:p>
            <a:fld id="{FB6CADEB-0DD0-DA40-87BC-4CF5CEC39C3D}" type="slidenum">
              <a:rPr lang="it-IT" smtClean="0"/>
              <a:t>11</a:t>
            </a:fld>
            <a:endParaRPr lang="it-IT"/>
          </a:p>
        </p:txBody>
      </p:sp>
    </p:spTree>
    <p:extLst>
      <p:ext uri="{BB962C8B-B14F-4D97-AF65-F5344CB8AC3E}">
        <p14:creationId xmlns:p14="http://schemas.microsoft.com/office/powerpoint/2010/main" val="102190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Ademe</a:t>
            </a:r>
            <a:r>
              <a:rPr lang="it-IT" dirty="0"/>
              <a:t> guida (https://</a:t>
            </a:r>
            <a:r>
              <a:rPr lang="it-IT" dirty="0" err="1"/>
              <a:t>librairie.ademe.fr</a:t>
            </a:r>
            <a:r>
              <a:rPr lang="it-IT" dirty="0"/>
              <a:t>/energies-</a:t>
            </a:r>
            <a:r>
              <a:rPr lang="it-IT" dirty="0" err="1"/>
              <a:t>renouvelables</a:t>
            </a:r>
            <a:r>
              <a:rPr lang="it-IT" dirty="0"/>
              <a:t>-</a:t>
            </a:r>
            <a:r>
              <a:rPr lang="it-IT" dirty="0" err="1"/>
              <a:t>reseaux</a:t>
            </a:r>
            <a:r>
              <a:rPr lang="it-IT" dirty="0"/>
              <a:t>-et-</a:t>
            </a:r>
            <a:r>
              <a:rPr lang="it-IT" dirty="0" err="1"/>
              <a:t>stockage</a:t>
            </a:r>
            <a:r>
              <a:rPr lang="it-IT" dirty="0"/>
              <a:t>/4992-caracteriser-les-projets-photovoltaiques-sur-terrains-agricoles-et-l-agrivoltaisme.html)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Legge sulle rinnovabili https://</a:t>
            </a:r>
            <a:r>
              <a:rPr lang="it-IT" dirty="0" err="1"/>
              <a:t>www.legifrance.gouv.fr</a:t>
            </a:r>
            <a:r>
              <a:rPr lang="it-IT" dirty="0"/>
              <a:t>/</a:t>
            </a:r>
            <a:r>
              <a:rPr lang="it-IT" dirty="0" err="1"/>
              <a:t>jorf</a:t>
            </a:r>
            <a:r>
              <a:rPr lang="it-IT" dirty="0"/>
              <a:t>/id/JORFTEXT000047294244/</a:t>
            </a:r>
          </a:p>
          <a:p>
            <a:endParaRPr lang="it-IT" dirty="0"/>
          </a:p>
          <a:p>
            <a:endParaRPr lang="it-IT" dirty="0"/>
          </a:p>
        </p:txBody>
      </p:sp>
      <p:sp>
        <p:nvSpPr>
          <p:cNvPr id="4" name="Segnaposto numero diapositiva 3"/>
          <p:cNvSpPr>
            <a:spLocks noGrp="1"/>
          </p:cNvSpPr>
          <p:nvPr>
            <p:ph type="sldNum" sz="quarter" idx="5"/>
          </p:nvPr>
        </p:nvSpPr>
        <p:spPr/>
        <p:txBody>
          <a:bodyPr/>
          <a:lstStyle/>
          <a:p>
            <a:fld id="{FB6CADEB-0DD0-DA40-87BC-4CF5CEC39C3D}" type="slidenum">
              <a:rPr lang="it-IT" smtClean="0"/>
              <a:t>12</a:t>
            </a:fld>
            <a:endParaRPr lang="it-IT"/>
          </a:p>
        </p:txBody>
      </p:sp>
    </p:spTree>
    <p:extLst>
      <p:ext uri="{BB962C8B-B14F-4D97-AF65-F5344CB8AC3E}">
        <p14:creationId xmlns:p14="http://schemas.microsoft.com/office/powerpoint/2010/main" val="76482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Nella fase di progettazione dell’impianto </a:t>
            </a:r>
            <a:r>
              <a:rPr lang="it-IT" dirty="0" err="1"/>
              <a:t>agrivoltaico</a:t>
            </a:r>
            <a:r>
              <a:rPr lang="it-IT" dirty="0"/>
              <a:t>, si deve tenere conto dell’altezza libera da terra in modo che i lavoratori o le macchine agricole possano lavorare senza pericolo e garantire che le macchine agricole possano circolare al di sotto dei moduli fotovoltaici.</a:t>
            </a:r>
          </a:p>
          <a:p>
            <a:endParaRPr lang="it-IT" dirty="0"/>
          </a:p>
        </p:txBody>
      </p:sp>
      <p:sp>
        <p:nvSpPr>
          <p:cNvPr id="4" name="Segnaposto numero diapositiva 3"/>
          <p:cNvSpPr>
            <a:spLocks noGrp="1"/>
          </p:cNvSpPr>
          <p:nvPr>
            <p:ph type="sldNum" sz="quarter" idx="5"/>
          </p:nvPr>
        </p:nvSpPr>
        <p:spPr/>
        <p:txBody>
          <a:bodyPr/>
          <a:lstStyle/>
          <a:p>
            <a:fld id="{C1279C18-564C-4554-B3C7-02BE1BDC5E2F}" type="slidenum">
              <a:rPr lang="it-IT" smtClean="0"/>
              <a:t>13</a:t>
            </a:fld>
            <a:endParaRPr lang="it-IT"/>
          </a:p>
        </p:txBody>
      </p:sp>
    </p:spTree>
    <p:extLst>
      <p:ext uri="{BB962C8B-B14F-4D97-AF65-F5344CB8AC3E}">
        <p14:creationId xmlns:p14="http://schemas.microsoft.com/office/powerpoint/2010/main" val="386131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Ademe</a:t>
            </a:r>
            <a:r>
              <a:rPr lang="it-IT" dirty="0"/>
              <a:t> guida (https://</a:t>
            </a:r>
            <a:r>
              <a:rPr lang="it-IT" dirty="0" err="1"/>
              <a:t>librairie.ademe.fr</a:t>
            </a:r>
            <a:r>
              <a:rPr lang="it-IT" dirty="0"/>
              <a:t>/energies-</a:t>
            </a:r>
            <a:r>
              <a:rPr lang="it-IT" dirty="0" err="1"/>
              <a:t>renouvelables</a:t>
            </a:r>
            <a:r>
              <a:rPr lang="it-IT" dirty="0"/>
              <a:t>-</a:t>
            </a:r>
            <a:r>
              <a:rPr lang="it-IT" dirty="0" err="1"/>
              <a:t>reseaux</a:t>
            </a:r>
            <a:r>
              <a:rPr lang="it-IT" dirty="0"/>
              <a:t>-et-</a:t>
            </a:r>
            <a:r>
              <a:rPr lang="it-IT" dirty="0" err="1"/>
              <a:t>stockage</a:t>
            </a:r>
            <a:r>
              <a:rPr lang="it-IT" dirty="0"/>
              <a:t>/4992-caracteriser-les-projets-photovoltaiques-sur-terrains-agricoles-et-l-agrivoltaisme.html)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Legge sulle rinnovabili https://</a:t>
            </a:r>
            <a:r>
              <a:rPr lang="it-IT" dirty="0" err="1"/>
              <a:t>www.legifrance.gouv.fr</a:t>
            </a:r>
            <a:r>
              <a:rPr lang="it-IT" dirty="0"/>
              <a:t>/</a:t>
            </a:r>
            <a:r>
              <a:rPr lang="it-IT" dirty="0" err="1"/>
              <a:t>jorf</a:t>
            </a:r>
            <a:r>
              <a:rPr lang="it-IT" dirty="0"/>
              <a:t>/id/JORFTEXT000047294244/</a:t>
            </a:r>
          </a:p>
          <a:p>
            <a:endParaRPr lang="it-IT" dirty="0"/>
          </a:p>
          <a:p>
            <a:endParaRPr lang="it-IT" dirty="0"/>
          </a:p>
        </p:txBody>
      </p:sp>
      <p:sp>
        <p:nvSpPr>
          <p:cNvPr id="4" name="Segnaposto numero diapositiva 3"/>
          <p:cNvSpPr>
            <a:spLocks noGrp="1"/>
          </p:cNvSpPr>
          <p:nvPr>
            <p:ph type="sldNum" sz="quarter" idx="5"/>
          </p:nvPr>
        </p:nvSpPr>
        <p:spPr/>
        <p:txBody>
          <a:bodyPr/>
          <a:lstStyle/>
          <a:p>
            <a:fld id="{FB6CADEB-0DD0-DA40-87BC-4CF5CEC39C3D}" type="slidenum">
              <a:rPr lang="it-IT" smtClean="0"/>
              <a:t>14</a:t>
            </a:fld>
            <a:endParaRPr lang="it-IT"/>
          </a:p>
        </p:txBody>
      </p:sp>
    </p:spTree>
    <p:extLst>
      <p:ext uri="{BB962C8B-B14F-4D97-AF65-F5344CB8AC3E}">
        <p14:creationId xmlns:p14="http://schemas.microsoft.com/office/powerpoint/2010/main" val="2855858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ABA65D3-7696-45D1-ABD2-B5557D8EAD95}" type="datetimeFigureOut">
              <a:rPr lang="it-IT" smtClean="0"/>
              <a:t>22/11/24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3F9C37-9ABD-453A-8760-029075DCB424}" type="slidenum">
              <a:rPr lang="it-IT" smtClean="0"/>
              <a:t>‹N›</a:t>
            </a:fld>
            <a:endParaRPr lang="it-IT"/>
          </a:p>
        </p:txBody>
      </p:sp>
    </p:spTree>
    <p:extLst>
      <p:ext uri="{BB962C8B-B14F-4D97-AF65-F5344CB8AC3E}">
        <p14:creationId xmlns:p14="http://schemas.microsoft.com/office/powerpoint/2010/main" val="177303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ABA65D3-7696-45D1-ABD2-B5557D8EAD95}" type="datetimeFigureOut">
              <a:rPr lang="it-IT" smtClean="0"/>
              <a:t>22/11/24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3F9C37-9ABD-453A-8760-029075DCB424}" type="slidenum">
              <a:rPr lang="it-IT" smtClean="0"/>
              <a:t>‹N›</a:t>
            </a:fld>
            <a:endParaRPr lang="it-IT"/>
          </a:p>
        </p:txBody>
      </p:sp>
    </p:spTree>
    <p:extLst>
      <p:ext uri="{BB962C8B-B14F-4D97-AF65-F5344CB8AC3E}">
        <p14:creationId xmlns:p14="http://schemas.microsoft.com/office/powerpoint/2010/main" val="359143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ABA65D3-7696-45D1-ABD2-B5557D8EAD95}" type="datetimeFigureOut">
              <a:rPr lang="it-IT" smtClean="0"/>
              <a:t>22/11/24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3F9C37-9ABD-453A-8760-029075DCB424}" type="slidenum">
              <a:rPr lang="it-IT" smtClean="0"/>
              <a:t>‹N›</a:t>
            </a:fld>
            <a:endParaRPr lang="it-IT"/>
          </a:p>
        </p:txBody>
      </p:sp>
    </p:spTree>
    <p:extLst>
      <p:ext uri="{BB962C8B-B14F-4D97-AF65-F5344CB8AC3E}">
        <p14:creationId xmlns:p14="http://schemas.microsoft.com/office/powerpoint/2010/main" val="174172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sp>
        <p:nvSpPr>
          <p:cNvPr id="25" name="Rettangolo 24">
            <a:extLst>
              <a:ext uri="{FF2B5EF4-FFF2-40B4-BE49-F238E27FC236}">
                <a16:creationId xmlns:a16="http://schemas.microsoft.com/office/drawing/2014/main" id="{6F11F77F-84D9-5E8D-D626-15CEC5FD24AD}"/>
              </a:ext>
            </a:extLst>
          </p:cNvPr>
          <p:cNvSpPr/>
          <p:nvPr userDrawn="1"/>
        </p:nvSpPr>
        <p:spPr>
          <a:xfrm rot="10800000">
            <a:off x="0" y="1129218"/>
            <a:ext cx="12192000" cy="36000"/>
          </a:xfrm>
          <a:prstGeom prst="rect">
            <a:avLst/>
          </a:prstGeom>
          <a:gradFill>
            <a:gsLst>
              <a:gs pos="13000">
                <a:schemeClr val="accent4"/>
              </a:gs>
              <a:gs pos="62000">
                <a:schemeClr val="accent6">
                  <a:lumMod val="89000"/>
                </a:schemeClr>
              </a:gs>
              <a:gs pos="69000">
                <a:schemeClr val="accent6">
                  <a:lumMod val="75000"/>
                </a:schemeClr>
              </a:gs>
              <a:gs pos="97000">
                <a:schemeClr val="accent6">
                  <a:lumMod val="70000"/>
                </a:schemeClr>
              </a:gs>
            </a:gsLst>
            <a:path path="circle">
              <a:fillToRect r="100000" b="10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C000"/>
              </a:solidFill>
            </a:endParaRPr>
          </a:p>
        </p:txBody>
      </p:sp>
      <p:sp>
        <p:nvSpPr>
          <p:cNvPr id="26" name="Rettangolo 25">
            <a:extLst>
              <a:ext uri="{FF2B5EF4-FFF2-40B4-BE49-F238E27FC236}">
                <a16:creationId xmlns:a16="http://schemas.microsoft.com/office/drawing/2014/main" id="{58D323EA-9595-1B7A-6078-4153E35E3456}"/>
              </a:ext>
            </a:extLst>
          </p:cNvPr>
          <p:cNvSpPr/>
          <p:nvPr userDrawn="1"/>
        </p:nvSpPr>
        <p:spPr>
          <a:xfrm rot="16200000">
            <a:off x="-2772317" y="3406140"/>
            <a:ext cx="6858002" cy="45719"/>
          </a:xfrm>
          <a:prstGeom prst="rect">
            <a:avLst/>
          </a:prstGeom>
          <a:gradFill>
            <a:gsLst>
              <a:gs pos="13000">
                <a:schemeClr val="accent4"/>
              </a:gs>
              <a:gs pos="62000">
                <a:schemeClr val="accent6">
                  <a:lumMod val="89000"/>
                </a:schemeClr>
              </a:gs>
              <a:gs pos="69000">
                <a:schemeClr val="accent6">
                  <a:lumMod val="75000"/>
                </a:schemeClr>
              </a:gs>
              <a:gs pos="97000">
                <a:schemeClr val="accent6">
                  <a:lumMod val="70000"/>
                </a:schemeClr>
              </a:gs>
            </a:gsLst>
            <a:path path="circle">
              <a:fillToRect r="100000" b="10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464EA739-E66B-8FED-FD0C-5F2D41FD0FBD}"/>
              </a:ext>
            </a:extLst>
          </p:cNvPr>
          <p:cNvPicPr>
            <a:picLocks noChangeAspect="1"/>
          </p:cNvPicPr>
          <p:nvPr userDrawn="1"/>
        </p:nvPicPr>
        <p:blipFill>
          <a:blip r:embed="rId2"/>
          <a:stretch>
            <a:fillRect/>
          </a:stretch>
        </p:blipFill>
        <p:spPr>
          <a:xfrm>
            <a:off x="10913216" y="318597"/>
            <a:ext cx="1012466" cy="552883"/>
          </a:xfrm>
          <a:prstGeom prst="rect">
            <a:avLst/>
          </a:prstGeom>
        </p:spPr>
      </p:pic>
      <p:sp>
        <p:nvSpPr>
          <p:cNvPr id="3" name="Titolo 1">
            <a:extLst>
              <a:ext uri="{FF2B5EF4-FFF2-40B4-BE49-F238E27FC236}">
                <a16:creationId xmlns:a16="http://schemas.microsoft.com/office/drawing/2014/main" id="{5A20F8C5-6109-6994-21D9-615680087C05}"/>
              </a:ext>
            </a:extLst>
          </p:cNvPr>
          <p:cNvSpPr>
            <a:spLocks noGrp="1"/>
          </p:cNvSpPr>
          <p:nvPr>
            <p:ph type="title"/>
          </p:nvPr>
        </p:nvSpPr>
        <p:spPr>
          <a:xfrm>
            <a:off x="1111170" y="152721"/>
            <a:ext cx="9802046" cy="939222"/>
          </a:xfrm>
        </p:spPr>
        <p:txBody>
          <a:bodyPr>
            <a:normAutofit/>
          </a:bodyPr>
          <a:lstStyle>
            <a:lvl1pPr>
              <a:defRPr sz="3600" b="1"/>
            </a:lvl1pPr>
          </a:lstStyle>
          <a:p>
            <a:r>
              <a:rPr lang="it-IT" dirty="0"/>
              <a:t>Fare clic per modificare lo stile del titolo</a:t>
            </a:r>
          </a:p>
        </p:txBody>
      </p:sp>
      <p:sp>
        <p:nvSpPr>
          <p:cNvPr id="4" name="Segnaposto testo 2">
            <a:extLst>
              <a:ext uri="{FF2B5EF4-FFF2-40B4-BE49-F238E27FC236}">
                <a16:creationId xmlns:a16="http://schemas.microsoft.com/office/drawing/2014/main" id="{1ECD08A5-A6AD-9300-C269-7E5C4A7C24C7}"/>
              </a:ext>
            </a:extLst>
          </p:cNvPr>
          <p:cNvSpPr>
            <a:spLocks noGrp="1"/>
          </p:cNvSpPr>
          <p:nvPr>
            <p:ph idx="1"/>
          </p:nvPr>
        </p:nvSpPr>
        <p:spPr>
          <a:xfrm>
            <a:off x="1075866" y="1460966"/>
            <a:ext cx="10482310" cy="5262357"/>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05287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ABA65D3-7696-45D1-ABD2-B5557D8EAD95}" type="datetimeFigureOut">
              <a:rPr lang="it-IT" smtClean="0"/>
              <a:t>22/11/24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3F9C37-9ABD-453A-8760-029075DCB424}" type="slidenum">
              <a:rPr lang="it-IT" smtClean="0"/>
              <a:t>‹N›</a:t>
            </a:fld>
            <a:endParaRPr lang="it-IT"/>
          </a:p>
        </p:txBody>
      </p:sp>
    </p:spTree>
    <p:extLst>
      <p:ext uri="{BB962C8B-B14F-4D97-AF65-F5344CB8AC3E}">
        <p14:creationId xmlns:p14="http://schemas.microsoft.com/office/powerpoint/2010/main" val="3734594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FABA65D3-7696-45D1-ABD2-B5557D8EAD95}" type="datetimeFigureOut">
              <a:rPr lang="it-IT" smtClean="0"/>
              <a:t>22/11/24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3F9C37-9ABD-453A-8760-029075DCB424}" type="slidenum">
              <a:rPr lang="it-IT" smtClean="0"/>
              <a:t>‹N›</a:t>
            </a:fld>
            <a:endParaRPr lang="it-IT"/>
          </a:p>
        </p:txBody>
      </p:sp>
    </p:spTree>
    <p:extLst>
      <p:ext uri="{BB962C8B-B14F-4D97-AF65-F5344CB8AC3E}">
        <p14:creationId xmlns:p14="http://schemas.microsoft.com/office/powerpoint/2010/main" val="238257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ABA65D3-7696-45D1-ABD2-B5557D8EAD95}" type="datetimeFigureOut">
              <a:rPr lang="it-IT" smtClean="0"/>
              <a:t>22/11/24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03F9C37-9ABD-453A-8760-029075DCB424}" type="slidenum">
              <a:rPr lang="it-IT" smtClean="0"/>
              <a:t>‹N›</a:t>
            </a:fld>
            <a:endParaRPr lang="it-IT"/>
          </a:p>
        </p:txBody>
      </p:sp>
    </p:spTree>
    <p:extLst>
      <p:ext uri="{BB962C8B-B14F-4D97-AF65-F5344CB8AC3E}">
        <p14:creationId xmlns:p14="http://schemas.microsoft.com/office/powerpoint/2010/main" val="429049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ABA65D3-7696-45D1-ABD2-B5557D8EAD95}" type="datetimeFigureOut">
              <a:rPr lang="it-IT" smtClean="0"/>
              <a:t>22/11/24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03F9C37-9ABD-453A-8760-029075DCB424}" type="slidenum">
              <a:rPr lang="it-IT" smtClean="0"/>
              <a:t>‹N›</a:t>
            </a:fld>
            <a:endParaRPr lang="it-IT"/>
          </a:p>
        </p:txBody>
      </p:sp>
    </p:spTree>
    <p:extLst>
      <p:ext uri="{BB962C8B-B14F-4D97-AF65-F5344CB8AC3E}">
        <p14:creationId xmlns:p14="http://schemas.microsoft.com/office/powerpoint/2010/main" val="208382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ABA65D3-7696-45D1-ABD2-B5557D8EAD95}" type="datetimeFigureOut">
              <a:rPr lang="it-IT" smtClean="0"/>
              <a:t>22/11/24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03F9C37-9ABD-453A-8760-029075DCB424}" type="slidenum">
              <a:rPr lang="it-IT" smtClean="0"/>
              <a:t>‹N›</a:t>
            </a:fld>
            <a:endParaRPr lang="it-IT"/>
          </a:p>
        </p:txBody>
      </p:sp>
    </p:spTree>
    <p:extLst>
      <p:ext uri="{BB962C8B-B14F-4D97-AF65-F5344CB8AC3E}">
        <p14:creationId xmlns:p14="http://schemas.microsoft.com/office/powerpoint/2010/main" val="228162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ABA65D3-7696-45D1-ABD2-B5557D8EAD95}" type="datetimeFigureOut">
              <a:rPr lang="it-IT" smtClean="0"/>
              <a:t>22/11/24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03F9C37-9ABD-453A-8760-029075DCB424}" type="slidenum">
              <a:rPr lang="it-IT" smtClean="0"/>
              <a:t>‹N›</a:t>
            </a:fld>
            <a:endParaRPr lang="it-IT"/>
          </a:p>
        </p:txBody>
      </p:sp>
    </p:spTree>
    <p:extLst>
      <p:ext uri="{BB962C8B-B14F-4D97-AF65-F5344CB8AC3E}">
        <p14:creationId xmlns:p14="http://schemas.microsoft.com/office/powerpoint/2010/main" val="17609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ABA65D3-7696-45D1-ABD2-B5557D8EAD95}" type="datetimeFigureOut">
              <a:rPr lang="it-IT" smtClean="0"/>
              <a:t>22/11/24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03F9C37-9ABD-453A-8760-029075DCB424}" type="slidenum">
              <a:rPr lang="it-IT" smtClean="0"/>
              <a:t>‹N›</a:t>
            </a:fld>
            <a:endParaRPr lang="it-IT"/>
          </a:p>
        </p:txBody>
      </p:sp>
    </p:spTree>
    <p:extLst>
      <p:ext uri="{BB962C8B-B14F-4D97-AF65-F5344CB8AC3E}">
        <p14:creationId xmlns:p14="http://schemas.microsoft.com/office/powerpoint/2010/main" val="188389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ABA65D3-7696-45D1-ABD2-B5557D8EAD95}" type="datetimeFigureOut">
              <a:rPr lang="it-IT" smtClean="0"/>
              <a:t>22/11/24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03F9C37-9ABD-453A-8760-029075DCB424}" type="slidenum">
              <a:rPr lang="it-IT" smtClean="0"/>
              <a:t>‹N›</a:t>
            </a:fld>
            <a:endParaRPr lang="it-IT"/>
          </a:p>
        </p:txBody>
      </p:sp>
    </p:spTree>
    <p:extLst>
      <p:ext uri="{BB962C8B-B14F-4D97-AF65-F5344CB8AC3E}">
        <p14:creationId xmlns:p14="http://schemas.microsoft.com/office/powerpoint/2010/main" val="200685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A65D3-7696-45D1-ABD2-B5557D8EAD95}" type="datetimeFigureOut">
              <a:rPr lang="it-IT" smtClean="0"/>
              <a:t>22/11/24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F9C37-9ABD-453A-8760-029075DCB424}" type="slidenum">
              <a:rPr lang="it-IT" smtClean="0"/>
              <a:t>‹N›</a:t>
            </a:fld>
            <a:endParaRPr lang="it-IT"/>
          </a:p>
        </p:txBody>
      </p:sp>
    </p:spTree>
    <p:extLst>
      <p:ext uri="{BB962C8B-B14F-4D97-AF65-F5344CB8AC3E}">
        <p14:creationId xmlns:p14="http://schemas.microsoft.com/office/powerpoint/2010/main" val="3790828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A545940-F598-D262-7943-3A9FD398DAB2}"/>
              </a:ext>
            </a:extLst>
          </p:cNvPr>
          <p:cNvSpPr/>
          <p:nvPr/>
        </p:nvSpPr>
        <p:spPr>
          <a:xfrm>
            <a:off x="0" y="20638"/>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p:txBody>
          <a:bodyPr>
            <a:normAutofit fontScale="90000"/>
          </a:bodyPr>
          <a:lstStyle/>
          <a:p>
            <a:pPr>
              <a:lnSpc>
                <a:spcPct val="100000"/>
              </a:lnSpc>
            </a:pPr>
            <a:r>
              <a:rPr lang="it-IT" sz="3200" b="0" i="0" dirty="0">
                <a:solidFill>
                  <a:srgbClr val="000000"/>
                </a:solidFill>
                <a:effectLst/>
                <a:latin typeface="Aptos" panose="020B0004020202020204" pitchFamily="34" charset="0"/>
              </a:rPr>
              <a:t>IL PROGRAMMA NAZIONALE INTEGRATO PER L’ENERGIA ED IL CLIMA QUALE  STRUMENTO PROGRAMMATICO PER LA TRANSIZIONE ENERGETICA. PROCEDURE DI VIA ED AUTORIZZATIVE DEGLI  IMPIANTI FER</a:t>
            </a:r>
            <a:endParaRPr lang="it-IT" sz="3200" dirty="0">
              <a:latin typeface="Comic Sans MS" panose="030F0702030302020204" pitchFamily="66" charset="0"/>
            </a:endParaRPr>
          </a:p>
        </p:txBody>
      </p:sp>
      <p:sp>
        <p:nvSpPr>
          <p:cNvPr id="3" name="Sottotitolo 2"/>
          <p:cNvSpPr>
            <a:spLocks noGrp="1"/>
          </p:cNvSpPr>
          <p:nvPr>
            <p:ph type="subTitle" idx="1"/>
          </p:nvPr>
        </p:nvSpPr>
        <p:spPr>
          <a:xfrm>
            <a:off x="981986" y="3602038"/>
            <a:ext cx="10082254" cy="1895937"/>
          </a:xfrm>
        </p:spPr>
        <p:txBody>
          <a:bodyPr>
            <a:normAutofit/>
          </a:bodyPr>
          <a:lstStyle/>
          <a:p>
            <a:r>
              <a:rPr lang="it-IT" b="1" dirty="0"/>
              <a:t>L’AGRIVOLTAICO - LINEE GUIDA  MINISTERIALI E STANDARD</a:t>
            </a:r>
          </a:p>
          <a:p>
            <a:r>
              <a:rPr lang="it-IT" dirty="0"/>
              <a:t>25 novembre 2024 </a:t>
            </a:r>
          </a:p>
          <a:p>
            <a:r>
              <a:rPr lang="it-IT" dirty="0"/>
              <a:t>Ing. Simona Scalbi – Commissione Tecnica PNRR-PNIEC</a:t>
            </a:r>
          </a:p>
        </p:txBody>
      </p:sp>
      <p:pic>
        <p:nvPicPr>
          <p:cNvPr id="5" name="Immagine 4"/>
          <p:cNvPicPr>
            <a:picLocks noChangeAspect="1"/>
          </p:cNvPicPr>
          <p:nvPr/>
        </p:nvPicPr>
        <p:blipFill>
          <a:blip r:embed="rId3"/>
          <a:stretch>
            <a:fillRect/>
          </a:stretch>
        </p:blipFill>
        <p:spPr>
          <a:xfrm>
            <a:off x="10343376" y="5882555"/>
            <a:ext cx="1786283" cy="975445"/>
          </a:xfrm>
          <a:prstGeom prst="rect">
            <a:avLst/>
          </a:prstGeom>
        </p:spPr>
      </p:pic>
    </p:spTree>
    <p:extLst>
      <p:ext uri="{BB962C8B-B14F-4D97-AF65-F5344CB8AC3E}">
        <p14:creationId xmlns:p14="http://schemas.microsoft.com/office/powerpoint/2010/main" val="2320363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C3FE5-327E-CB87-EC53-60A798434F0B}"/>
              </a:ext>
            </a:extLst>
          </p:cNvPr>
          <p:cNvSpPr>
            <a:spLocks noGrp="1"/>
          </p:cNvSpPr>
          <p:nvPr>
            <p:ph type="title"/>
          </p:nvPr>
        </p:nvSpPr>
        <p:spPr/>
        <p:txBody>
          <a:bodyPr/>
          <a:lstStyle/>
          <a:p>
            <a:r>
              <a:rPr lang="it-IT" dirty="0"/>
              <a:t>Standard nei paesi EU – Spagna</a:t>
            </a:r>
          </a:p>
        </p:txBody>
      </p:sp>
      <p:sp>
        <p:nvSpPr>
          <p:cNvPr id="3" name="Segnaposto contenuto 2">
            <a:extLst>
              <a:ext uri="{FF2B5EF4-FFF2-40B4-BE49-F238E27FC236}">
                <a16:creationId xmlns:a16="http://schemas.microsoft.com/office/drawing/2014/main" id="{CF5C5E5D-039F-779A-53C8-FD357FE241CC}"/>
              </a:ext>
            </a:extLst>
          </p:cNvPr>
          <p:cNvSpPr>
            <a:spLocks noGrp="1"/>
          </p:cNvSpPr>
          <p:nvPr>
            <p:ph idx="4294967295"/>
          </p:nvPr>
        </p:nvSpPr>
        <p:spPr>
          <a:xfrm>
            <a:off x="825293" y="1433740"/>
            <a:ext cx="11142930" cy="5129106"/>
          </a:xfrm>
        </p:spPr>
        <p:txBody>
          <a:bodyPr>
            <a:normAutofit fontScale="92500" lnSpcReduction="10000"/>
          </a:bodyPr>
          <a:lstStyle/>
          <a:p>
            <a:pPr marL="0" indent="0">
              <a:buFont typeface="Arial" panose="020B0604020202020204" pitchFamily="34" charset="0"/>
              <a:buNone/>
            </a:pPr>
            <a:r>
              <a:rPr lang="it-IT" b="1" dirty="0"/>
              <a:t>Spagna</a:t>
            </a:r>
          </a:p>
          <a:p>
            <a:pPr marL="0" indent="0">
              <a:buFont typeface="Arial" panose="020B0604020202020204" pitchFamily="34" charset="0"/>
              <a:buNone/>
            </a:pPr>
            <a:r>
              <a:rPr lang="it-IT" b="1" dirty="0"/>
              <a:t>L'agenzia energetica spagnola (IDAE) </a:t>
            </a:r>
            <a:r>
              <a:rPr lang="it-IT" dirty="0"/>
              <a:t>sta sviluppando definizioni per il concetto di </a:t>
            </a:r>
            <a:r>
              <a:rPr lang="it-IT" dirty="0" err="1"/>
              <a:t>agrivoltaico</a:t>
            </a:r>
            <a:r>
              <a:rPr lang="it-IT" dirty="0"/>
              <a:t> e definendo categorie per gli impianti per predisporre  futuri meccanismi di facilitazione per lo sviluppo di Agro-FV (es. un processo di autorizzazione accelerato e una definizione della quota di connessione alla rete dedicata ad Agri-PV)</a:t>
            </a:r>
          </a:p>
          <a:p>
            <a:pPr marL="0" indent="0">
              <a:buFont typeface="Arial" panose="020B0604020202020204" pitchFamily="34" charset="0"/>
              <a:buNone/>
            </a:pPr>
            <a:r>
              <a:rPr lang="it-IT" dirty="0"/>
              <a:t>Nel 2024 il </a:t>
            </a:r>
            <a:r>
              <a:rPr lang="it-IT" b="1" dirty="0"/>
              <a:t>Dipartimento per l'azione per il clima, l'alimentazione e l'agenda rurale (DACC)</a:t>
            </a:r>
            <a:r>
              <a:rPr lang="it-IT" dirty="0"/>
              <a:t> della </a:t>
            </a:r>
            <a:r>
              <a:rPr lang="it-IT" b="1" dirty="0"/>
              <a:t>regione autonoma della Catalogna </a:t>
            </a:r>
            <a:r>
              <a:rPr lang="it-IT" dirty="0"/>
              <a:t>in Spagna ha pubblicato nuove linee guida per l'implementazione di impianti </a:t>
            </a:r>
            <a:r>
              <a:rPr lang="it-IT" dirty="0" err="1"/>
              <a:t>agrivoltaici</a:t>
            </a:r>
            <a:r>
              <a:rPr lang="it-IT" dirty="0"/>
              <a:t>. Questa è la prima definizione ufficiale di </a:t>
            </a:r>
            <a:r>
              <a:rPr lang="it-IT" dirty="0" err="1"/>
              <a:t>agrivoltaico</a:t>
            </a:r>
            <a:r>
              <a:rPr lang="it-IT" dirty="0"/>
              <a:t> in Spagna, ma non c'è ancora un consenso nazionale per definirla.  Le linee guida proibiscono installazioni che degradano il suolo agricolo, fatta eccezione per le stazioni di trasformazione. Limitano l’uso di superfici agricole per l’istallazione di moduli fotovoltaici al suolo 15% o al 20% dell'area totale del progetto, a seconda dell'altezza del pannello.</a:t>
            </a:r>
          </a:p>
        </p:txBody>
      </p:sp>
    </p:spTree>
    <p:extLst>
      <p:ext uri="{BB962C8B-B14F-4D97-AF65-F5344CB8AC3E}">
        <p14:creationId xmlns:p14="http://schemas.microsoft.com/office/powerpoint/2010/main" val="418231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C3FE5-327E-CB87-EC53-60A798434F0B}"/>
              </a:ext>
            </a:extLst>
          </p:cNvPr>
          <p:cNvSpPr>
            <a:spLocks noGrp="1"/>
          </p:cNvSpPr>
          <p:nvPr>
            <p:ph type="title"/>
          </p:nvPr>
        </p:nvSpPr>
        <p:spPr/>
        <p:txBody>
          <a:bodyPr/>
          <a:lstStyle/>
          <a:p>
            <a:r>
              <a:rPr lang="it-IT" dirty="0"/>
              <a:t>Standard altri paesi</a:t>
            </a:r>
          </a:p>
        </p:txBody>
      </p:sp>
      <p:sp>
        <p:nvSpPr>
          <p:cNvPr id="3" name="Segnaposto contenuto 2">
            <a:extLst>
              <a:ext uri="{FF2B5EF4-FFF2-40B4-BE49-F238E27FC236}">
                <a16:creationId xmlns:a16="http://schemas.microsoft.com/office/drawing/2014/main" id="{CF5C5E5D-039F-779A-53C8-FD357FE241CC}"/>
              </a:ext>
            </a:extLst>
          </p:cNvPr>
          <p:cNvSpPr>
            <a:spLocks noGrp="1"/>
          </p:cNvSpPr>
          <p:nvPr>
            <p:ph idx="4294967295"/>
          </p:nvPr>
        </p:nvSpPr>
        <p:spPr>
          <a:xfrm>
            <a:off x="825293" y="1433740"/>
            <a:ext cx="11142930" cy="5129106"/>
          </a:xfrm>
        </p:spPr>
        <p:txBody>
          <a:bodyPr>
            <a:normAutofit/>
          </a:bodyPr>
          <a:lstStyle/>
          <a:p>
            <a:pPr marL="0" indent="0">
              <a:buFont typeface="Arial" panose="020B0604020202020204" pitchFamily="34" charset="0"/>
              <a:buNone/>
            </a:pPr>
            <a:r>
              <a:rPr lang="it-IT" b="1" dirty="0"/>
              <a:t>Polonia</a:t>
            </a:r>
          </a:p>
          <a:p>
            <a:pPr marL="0" indent="0">
              <a:buFont typeface="Arial" panose="020B0604020202020204" pitchFamily="34" charset="0"/>
              <a:buNone/>
            </a:pPr>
            <a:r>
              <a:rPr lang="it-IT" b="1" dirty="0"/>
              <a:t>L'Associazione polacca del fotovoltaico Polacca mira a trattare l'Agri-PV come un'infrastruttura correlata alla produzione agricola</a:t>
            </a:r>
            <a:r>
              <a:rPr lang="it-IT" dirty="0"/>
              <a:t>. Sta lavorando alla stesura un rapporto per gli enti della pubblica amministrazione, i membri del parlamento e i senatori con l'obiettivo di introdurre il concetto di Agri-PV, spiegandone i vantaggi, presentando le migliori pratiche e proponendo soluzioni normative al fine di promuovere l'Agri-PV nel paese.</a:t>
            </a:r>
          </a:p>
          <a:p>
            <a:pPr marL="0" indent="0">
              <a:buFont typeface="Arial" panose="020B0604020202020204" pitchFamily="34" charset="0"/>
              <a:buNone/>
            </a:pPr>
            <a:r>
              <a:rPr lang="it-IT" b="1" dirty="0"/>
              <a:t>Giappone</a:t>
            </a:r>
          </a:p>
          <a:p>
            <a:pPr marL="0" indent="0">
              <a:buNone/>
            </a:pPr>
            <a:r>
              <a:rPr lang="it-IT" b="1" dirty="0"/>
              <a:t>Rilascia nel 2021 le nuove linee guida per gli impianti fotovoltaici </a:t>
            </a:r>
            <a:r>
              <a:rPr lang="it-IT" dirty="0"/>
              <a:t>pubblicate dalla New Energy and Industrial Technology Development </a:t>
            </a:r>
            <a:r>
              <a:rPr lang="it-IT" dirty="0" err="1"/>
              <a:t>Organisation</a:t>
            </a:r>
            <a:r>
              <a:rPr lang="it-IT" dirty="0"/>
              <a:t> (NEDO) </a:t>
            </a:r>
          </a:p>
          <a:p>
            <a:pPr marL="0" indent="0">
              <a:buFont typeface="Arial" panose="020B0604020202020204" pitchFamily="34" charset="0"/>
              <a:buNone/>
            </a:pPr>
            <a:endParaRPr lang="it-IT" dirty="0"/>
          </a:p>
        </p:txBody>
      </p:sp>
    </p:spTree>
    <p:extLst>
      <p:ext uri="{BB962C8B-B14F-4D97-AF65-F5344CB8AC3E}">
        <p14:creationId xmlns:p14="http://schemas.microsoft.com/office/powerpoint/2010/main" val="3913204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C3FE5-327E-CB87-EC53-60A798434F0B}"/>
              </a:ext>
            </a:extLst>
          </p:cNvPr>
          <p:cNvSpPr>
            <a:spLocks noGrp="1"/>
          </p:cNvSpPr>
          <p:nvPr>
            <p:ph type="title"/>
          </p:nvPr>
        </p:nvSpPr>
        <p:spPr/>
        <p:txBody>
          <a:bodyPr/>
          <a:lstStyle/>
          <a:p>
            <a:r>
              <a:rPr lang="it-IT" dirty="0"/>
              <a:t>Italia legislazione</a:t>
            </a:r>
          </a:p>
        </p:txBody>
      </p:sp>
      <p:sp>
        <p:nvSpPr>
          <p:cNvPr id="3" name="Segnaposto contenuto 2">
            <a:extLst>
              <a:ext uri="{FF2B5EF4-FFF2-40B4-BE49-F238E27FC236}">
                <a16:creationId xmlns:a16="http://schemas.microsoft.com/office/drawing/2014/main" id="{CF5C5E5D-039F-779A-53C8-FD357FE241CC}"/>
              </a:ext>
            </a:extLst>
          </p:cNvPr>
          <p:cNvSpPr>
            <a:spLocks noGrp="1"/>
          </p:cNvSpPr>
          <p:nvPr>
            <p:ph idx="4294967295"/>
          </p:nvPr>
        </p:nvSpPr>
        <p:spPr>
          <a:xfrm>
            <a:off x="825293" y="1433740"/>
            <a:ext cx="11142930" cy="5129106"/>
          </a:xfrm>
        </p:spPr>
        <p:txBody>
          <a:bodyPr>
            <a:normAutofit fontScale="92500" lnSpcReduction="10000"/>
          </a:bodyPr>
          <a:lstStyle/>
          <a:p>
            <a:pPr marL="0" indent="0">
              <a:buFont typeface="Arial" panose="020B0604020202020204" pitchFamily="34" charset="0"/>
              <a:buNone/>
            </a:pPr>
            <a:r>
              <a:rPr lang="it-IT" dirty="0"/>
              <a:t>13 febbraio 2024– È stato pubblicato, sul sito del Ministero dell’Ambiente e della Sicurezza Energetica, il decreto che promuove la realizzazione di sistemi </a:t>
            </a:r>
            <a:r>
              <a:rPr lang="it-IT" dirty="0" err="1"/>
              <a:t>agrivoltaici</a:t>
            </a:r>
            <a:r>
              <a:rPr lang="it-IT" dirty="0"/>
              <a:t> innovativi di natura sperimentale. UDCM 436 del 22-12-2023/ </a:t>
            </a:r>
            <a:r>
              <a:rPr lang="it-IT" dirty="0" err="1"/>
              <a:t>Mase</a:t>
            </a:r>
            <a:r>
              <a:rPr lang="it-IT" dirty="0"/>
              <a:t> 1600 del 4/01/2024.</a:t>
            </a:r>
          </a:p>
          <a:p>
            <a:pPr marL="0" indent="0">
              <a:buFont typeface="Arial" panose="020B0604020202020204" pitchFamily="34" charset="0"/>
              <a:buNone/>
            </a:pPr>
            <a:r>
              <a:rPr lang="it-IT" dirty="0"/>
              <a:t> Obiettivo del provvedimento, è la realizzazione di almeno 1,04 gigawatt di nuovi impianti, nei quali possano coesistere la produzione di energia pulita con l’attività agricola. Prevede l’erogazione di un contributo a fondo perduto, finanziato dal PNRR, nella misura massima del 40% dei costi ammissibili, abbinato a una tariffa incentivante a valere sulla quota di energia elettrica netta immessa in rete.</a:t>
            </a:r>
          </a:p>
          <a:p>
            <a:pPr marL="0" indent="0">
              <a:buNone/>
            </a:pPr>
            <a:r>
              <a:rPr lang="it-IT" dirty="0"/>
              <a:t>Sono state pubblicate le regole operative per accedere agli incentivi sul sito del GSE (https://</a:t>
            </a:r>
            <a:r>
              <a:rPr lang="it-IT" dirty="0" err="1"/>
              <a:t>www.gse.it</a:t>
            </a:r>
            <a:r>
              <a:rPr lang="it-IT" dirty="0"/>
              <a:t>/</a:t>
            </a:r>
            <a:r>
              <a:rPr lang="it-IT" dirty="0" err="1"/>
              <a:t>documenti_site</a:t>
            </a:r>
            <a:r>
              <a:rPr lang="it-IT" dirty="0"/>
              <a:t>/Documenti%20GSE/Servizi%20per%20te/Attuazione%20misure%20PNRR/Sviluppo%20agrivoltaico/Regole%20e%20procedure/Regole%20Operative%20DM%20Agrivoltaico.pdf)</a:t>
            </a:r>
          </a:p>
          <a:p>
            <a:pPr marL="0" indent="0">
              <a:buFont typeface="Arial" panose="020B0604020202020204" pitchFamily="34" charset="0"/>
              <a:buNone/>
            </a:pPr>
            <a:endParaRPr lang="it-IT" dirty="0"/>
          </a:p>
        </p:txBody>
      </p:sp>
    </p:spTree>
    <p:extLst>
      <p:ext uri="{BB962C8B-B14F-4D97-AF65-F5344CB8AC3E}">
        <p14:creationId xmlns:p14="http://schemas.microsoft.com/office/powerpoint/2010/main" val="322110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E64D7-BFBA-601B-F90C-6EBA2D576845}"/>
              </a:ext>
            </a:extLst>
          </p:cNvPr>
          <p:cNvSpPr>
            <a:spLocks noGrp="1"/>
          </p:cNvSpPr>
          <p:nvPr>
            <p:ph type="title"/>
          </p:nvPr>
        </p:nvSpPr>
        <p:spPr>
          <a:xfrm>
            <a:off x="934894" y="152721"/>
            <a:ext cx="9802046" cy="939222"/>
          </a:xfrm>
        </p:spPr>
        <p:txBody>
          <a:bodyPr>
            <a:normAutofit/>
          </a:bodyPr>
          <a:lstStyle/>
          <a:p>
            <a:r>
              <a:rPr lang="it-IT" dirty="0"/>
              <a:t>Italia Linee guida e standard tecnici</a:t>
            </a:r>
          </a:p>
        </p:txBody>
      </p:sp>
      <p:sp>
        <p:nvSpPr>
          <p:cNvPr id="3" name="Segnaposto contenuto 2">
            <a:extLst>
              <a:ext uri="{FF2B5EF4-FFF2-40B4-BE49-F238E27FC236}">
                <a16:creationId xmlns:a16="http://schemas.microsoft.com/office/drawing/2014/main" id="{4049F316-318E-AB5A-0CB8-00C2CCEC7A6E}"/>
              </a:ext>
            </a:extLst>
          </p:cNvPr>
          <p:cNvSpPr>
            <a:spLocks noGrp="1"/>
          </p:cNvSpPr>
          <p:nvPr>
            <p:ph idx="1"/>
          </p:nvPr>
        </p:nvSpPr>
        <p:spPr>
          <a:xfrm>
            <a:off x="934894" y="1297341"/>
            <a:ext cx="10885394" cy="5407938"/>
          </a:xfrm>
        </p:spPr>
        <p:txBody>
          <a:bodyPr>
            <a:normAutofit fontScale="92500" lnSpcReduction="20000"/>
          </a:bodyPr>
          <a:lstStyle/>
          <a:p>
            <a:pPr marL="0" indent="0">
              <a:buNone/>
            </a:pPr>
            <a:r>
              <a:rPr lang="it-IT" sz="3200" b="1" dirty="0"/>
              <a:t>LINEE GUIDA </a:t>
            </a:r>
            <a:r>
              <a:rPr lang="it-IT" sz="3200" b="1" dirty="0" err="1"/>
              <a:t>MiTE</a:t>
            </a:r>
            <a:r>
              <a:rPr lang="it-IT" sz="3200" b="1" dirty="0"/>
              <a:t> </a:t>
            </a:r>
            <a:r>
              <a:rPr lang="it-IT" sz="3200" dirty="0"/>
              <a:t>sono sintetiche e molto schematiche </a:t>
            </a:r>
            <a:r>
              <a:rPr lang="it-IT" sz="3200" dirty="0" err="1"/>
              <a:t>indicanào</a:t>
            </a:r>
            <a:r>
              <a:rPr lang="it-IT" sz="3200" dirty="0"/>
              <a:t> in maniera chiara come calcolare i vari elementi che ti permettono di caratterizzare gli impianti fotovoltaici</a:t>
            </a:r>
          </a:p>
          <a:p>
            <a:pPr marL="0" indent="0">
              <a:buNone/>
            </a:pPr>
            <a:r>
              <a:rPr lang="it-IT" sz="3200" b="1" dirty="0"/>
              <a:t>Obbiettivo</a:t>
            </a:r>
            <a:r>
              <a:rPr lang="it-IT" sz="3200" dirty="0"/>
              <a:t>  chiarire quali sono le caratteristiche minime e i requisiti che un impianto fotovoltaico dovrebbe possedere per essere definito </a:t>
            </a:r>
            <a:r>
              <a:rPr lang="it-IT" sz="3200" dirty="0" err="1"/>
              <a:t>agrivoltaico</a:t>
            </a:r>
            <a:r>
              <a:rPr lang="it-IT" sz="3200" dirty="0"/>
              <a:t>, sia per ciò che riguarda gli impianti più avanzati, che possono accedere agli incentivi PNRR, sia per ciò che concerne le altre tipologie di impianti </a:t>
            </a:r>
            <a:r>
              <a:rPr lang="it-IT" sz="3200" dirty="0" err="1"/>
              <a:t>agrivoltaici</a:t>
            </a:r>
            <a:endParaRPr lang="it-IT" sz="2400" dirty="0"/>
          </a:p>
          <a:p>
            <a:pPr marL="0" indent="0">
              <a:buNone/>
            </a:pPr>
            <a:r>
              <a:rPr lang="it-IT" sz="3200" b="1" dirty="0"/>
              <a:t>UNI/</a:t>
            </a:r>
            <a:r>
              <a:rPr lang="it-IT" sz="3200" b="1" dirty="0" err="1"/>
              <a:t>PdR</a:t>
            </a:r>
            <a:r>
              <a:rPr lang="it-IT" sz="3200" b="1" dirty="0"/>
              <a:t> 148:2023 </a:t>
            </a:r>
            <a:r>
              <a:rPr lang="it-IT" sz="3200" dirty="0"/>
              <a:t>specificano e definiscono in maniera più caratteristica alcuni aspetti, presentano una serie di esempi e un appendici di approfondimenti   </a:t>
            </a:r>
          </a:p>
          <a:p>
            <a:pPr marL="0" indent="0">
              <a:buNone/>
            </a:pPr>
            <a:r>
              <a:rPr lang="it-IT" sz="3200" b="1" dirty="0"/>
              <a:t>Obbiettivo </a:t>
            </a:r>
            <a:r>
              <a:rPr lang="it-IT" sz="3200" dirty="0"/>
              <a:t>fornire requisiti relativi ai sistemi </a:t>
            </a:r>
            <a:r>
              <a:rPr lang="it-IT" sz="3200" dirty="0" err="1"/>
              <a:t>agrivoltaici</a:t>
            </a:r>
            <a:r>
              <a:rPr lang="it-IT" sz="3200" dirty="0"/>
              <a:t> – definire i requisiti di base per la redazione e presentazione di progetti inerenti impianti </a:t>
            </a:r>
            <a:r>
              <a:rPr lang="it-IT" sz="3200" dirty="0" err="1"/>
              <a:t>agrivoltaici</a:t>
            </a:r>
            <a:r>
              <a:rPr lang="it-IT" sz="3200" dirty="0"/>
              <a:t> e analisi multicriteria per la valutazione dei suddetti progetti.</a:t>
            </a:r>
          </a:p>
        </p:txBody>
      </p:sp>
    </p:spTree>
    <p:extLst>
      <p:ext uri="{BB962C8B-B14F-4D97-AF65-F5344CB8AC3E}">
        <p14:creationId xmlns:p14="http://schemas.microsoft.com/office/powerpoint/2010/main" val="3484066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C3FE5-327E-CB87-EC53-60A798434F0B}"/>
              </a:ext>
            </a:extLst>
          </p:cNvPr>
          <p:cNvSpPr>
            <a:spLocks noGrp="1"/>
          </p:cNvSpPr>
          <p:nvPr>
            <p:ph type="title"/>
          </p:nvPr>
        </p:nvSpPr>
        <p:spPr/>
        <p:txBody>
          <a:bodyPr/>
          <a:lstStyle/>
          <a:p>
            <a:r>
              <a:rPr lang="it-IT" dirty="0"/>
              <a:t>Italia Line guida</a:t>
            </a:r>
          </a:p>
        </p:txBody>
      </p:sp>
      <p:sp>
        <p:nvSpPr>
          <p:cNvPr id="3" name="Segnaposto contenuto 2">
            <a:extLst>
              <a:ext uri="{FF2B5EF4-FFF2-40B4-BE49-F238E27FC236}">
                <a16:creationId xmlns:a16="http://schemas.microsoft.com/office/drawing/2014/main" id="{CF5C5E5D-039F-779A-53C8-FD357FE241CC}"/>
              </a:ext>
            </a:extLst>
          </p:cNvPr>
          <p:cNvSpPr>
            <a:spLocks noGrp="1"/>
          </p:cNvSpPr>
          <p:nvPr>
            <p:ph idx="4294967295"/>
          </p:nvPr>
        </p:nvSpPr>
        <p:spPr>
          <a:xfrm>
            <a:off x="825293" y="1433740"/>
            <a:ext cx="11142930" cy="2606355"/>
          </a:xfrm>
        </p:spPr>
        <p:txBody>
          <a:bodyPr>
            <a:normAutofit/>
          </a:bodyPr>
          <a:lstStyle/>
          <a:p>
            <a:pPr marL="0" indent="0">
              <a:buNone/>
            </a:pPr>
            <a:r>
              <a:rPr lang="it-IT" dirty="0"/>
              <a:t>Nel Giugno 2022, il Ministero dell’Ambiente ha pubblicato le Linee Guida in materia di Impianti </a:t>
            </a:r>
            <a:r>
              <a:rPr lang="it-IT" dirty="0" err="1"/>
              <a:t>Agrivoltaici</a:t>
            </a:r>
            <a:r>
              <a:rPr lang="it-IT" dirty="0"/>
              <a:t>. </a:t>
            </a:r>
            <a:r>
              <a:rPr lang="it-IT" dirty="0" err="1"/>
              <a:t>Svilluppato</a:t>
            </a:r>
            <a:r>
              <a:rPr lang="it-IT" dirty="0"/>
              <a:t> in collaborazione con CREA - Consiglio per la ricerca in agricoltura e l'analisi dell'economia agraria; GSE - Gestore dei servizi energetici S.p.A.; ENEA - Agenzia nazionale per le nuove tecnologie, l'energia e lo sviluppo economico sostenibile; RSE - Ricerca sul sistema energetico S.p.A.</a:t>
            </a:r>
          </a:p>
          <a:p>
            <a:pPr marL="0" indent="0">
              <a:buFont typeface="Arial" panose="020B0604020202020204" pitchFamily="34" charset="0"/>
              <a:buNone/>
            </a:pPr>
            <a:endParaRPr lang="it-IT" dirty="0"/>
          </a:p>
          <a:p>
            <a:pPr marL="0" indent="0">
              <a:buFont typeface="Arial" panose="020B0604020202020204" pitchFamily="34" charset="0"/>
              <a:buNone/>
            </a:pPr>
            <a:endParaRPr lang="it-IT" dirty="0"/>
          </a:p>
        </p:txBody>
      </p:sp>
      <p:pic>
        <p:nvPicPr>
          <p:cNvPr id="7" name="Immagine 6">
            <a:extLst>
              <a:ext uri="{FF2B5EF4-FFF2-40B4-BE49-F238E27FC236}">
                <a16:creationId xmlns:a16="http://schemas.microsoft.com/office/drawing/2014/main" id="{4BC4D37D-B21A-64C0-9234-98AE717BF83A}"/>
              </a:ext>
            </a:extLst>
          </p:cNvPr>
          <p:cNvPicPr>
            <a:picLocks noChangeAspect="1"/>
          </p:cNvPicPr>
          <p:nvPr/>
        </p:nvPicPr>
        <p:blipFill>
          <a:blip r:embed="rId3"/>
          <a:stretch>
            <a:fillRect/>
          </a:stretch>
        </p:blipFill>
        <p:spPr>
          <a:xfrm>
            <a:off x="9630137" y="3520868"/>
            <a:ext cx="2368951" cy="3337131"/>
          </a:xfrm>
          <a:prstGeom prst="rect">
            <a:avLst/>
          </a:prstGeom>
        </p:spPr>
      </p:pic>
      <p:sp>
        <p:nvSpPr>
          <p:cNvPr id="8" name="Segnaposto contenuto 2">
            <a:extLst>
              <a:ext uri="{FF2B5EF4-FFF2-40B4-BE49-F238E27FC236}">
                <a16:creationId xmlns:a16="http://schemas.microsoft.com/office/drawing/2014/main" id="{4E832AC9-6607-67AD-F58C-E574C107ABA6}"/>
              </a:ext>
            </a:extLst>
          </p:cNvPr>
          <p:cNvSpPr txBox="1">
            <a:spLocks/>
          </p:cNvSpPr>
          <p:nvPr/>
        </p:nvSpPr>
        <p:spPr>
          <a:xfrm>
            <a:off x="825293" y="3842795"/>
            <a:ext cx="8784268" cy="2606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t>Fa una discrimina tra </a:t>
            </a:r>
            <a:r>
              <a:rPr lang="it-IT" b="1" dirty="0"/>
              <a:t>impianto </a:t>
            </a:r>
            <a:r>
              <a:rPr lang="it-IT" b="1" dirty="0" err="1"/>
              <a:t>agrivoltaico</a:t>
            </a:r>
            <a:r>
              <a:rPr lang="it-IT" b="1" dirty="0"/>
              <a:t> </a:t>
            </a:r>
            <a:r>
              <a:rPr lang="it-IT" dirty="0"/>
              <a:t>e </a:t>
            </a:r>
            <a:r>
              <a:rPr lang="it-IT" b="1" dirty="0"/>
              <a:t>impianto </a:t>
            </a:r>
            <a:r>
              <a:rPr lang="it-IT" b="1" dirty="0" err="1"/>
              <a:t>agrivoltaico</a:t>
            </a:r>
            <a:r>
              <a:rPr lang="it-IT" b="1" dirty="0"/>
              <a:t> avanzato</a:t>
            </a:r>
            <a:r>
              <a:rPr lang="it-IT" dirty="0"/>
              <a:t> che deve sviluppare soluzioni innovative e sistemi di monitoraggio </a:t>
            </a:r>
          </a:p>
        </p:txBody>
      </p:sp>
      <p:sp>
        <p:nvSpPr>
          <p:cNvPr id="5" name="CasellaDiTesto 4">
            <a:extLst>
              <a:ext uri="{FF2B5EF4-FFF2-40B4-BE49-F238E27FC236}">
                <a16:creationId xmlns:a16="http://schemas.microsoft.com/office/drawing/2014/main" id="{12418E2F-7229-1B24-3DD6-C79ADB162373}"/>
              </a:ext>
            </a:extLst>
          </p:cNvPr>
          <p:cNvSpPr txBox="1"/>
          <p:nvPr/>
        </p:nvSpPr>
        <p:spPr>
          <a:xfrm>
            <a:off x="1738494" y="5893485"/>
            <a:ext cx="6153150" cy="646331"/>
          </a:xfrm>
          <a:prstGeom prst="rect">
            <a:avLst/>
          </a:prstGeom>
          <a:noFill/>
        </p:spPr>
        <p:txBody>
          <a:bodyPr wrap="square">
            <a:spAutoFit/>
          </a:bodyPr>
          <a:lstStyle/>
          <a:p>
            <a:r>
              <a:rPr lang="it-IT" dirty="0"/>
              <a:t>https://</a:t>
            </a:r>
            <a:r>
              <a:rPr lang="it-IT" dirty="0" err="1"/>
              <a:t>www.mase.gov.it</a:t>
            </a:r>
            <a:r>
              <a:rPr lang="it-IT" dirty="0"/>
              <a:t>/</a:t>
            </a:r>
            <a:r>
              <a:rPr lang="it-IT" dirty="0" err="1"/>
              <a:t>sites</a:t>
            </a:r>
            <a:r>
              <a:rPr lang="it-IT" dirty="0"/>
              <a:t>/default/files/archivio/allegati/PNRR/</a:t>
            </a:r>
            <a:r>
              <a:rPr lang="it-IT" dirty="0" err="1"/>
              <a:t>linee_guida_impianti_agrivoltaici.pdf</a:t>
            </a:r>
            <a:endParaRPr lang="it-IT" dirty="0"/>
          </a:p>
        </p:txBody>
      </p:sp>
    </p:spTree>
    <p:extLst>
      <p:ext uri="{BB962C8B-B14F-4D97-AF65-F5344CB8AC3E}">
        <p14:creationId xmlns:p14="http://schemas.microsoft.com/office/powerpoint/2010/main" val="221746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C3FE5-327E-CB87-EC53-60A798434F0B}"/>
              </a:ext>
            </a:extLst>
          </p:cNvPr>
          <p:cNvSpPr>
            <a:spLocks noGrp="1"/>
          </p:cNvSpPr>
          <p:nvPr>
            <p:ph type="title"/>
          </p:nvPr>
        </p:nvSpPr>
        <p:spPr/>
        <p:txBody>
          <a:bodyPr/>
          <a:lstStyle/>
          <a:p>
            <a:r>
              <a:rPr lang="it-IT" dirty="0"/>
              <a:t>Italia Line guida</a:t>
            </a:r>
          </a:p>
        </p:txBody>
      </p:sp>
      <p:sp>
        <p:nvSpPr>
          <p:cNvPr id="3" name="Segnaposto contenuto 2">
            <a:extLst>
              <a:ext uri="{FF2B5EF4-FFF2-40B4-BE49-F238E27FC236}">
                <a16:creationId xmlns:a16="http://schemas.microsoft.com/office/drawing/2014/main" id="{CF5C5E5D-039F-779A-53C8-FD357FE241CC}"/>
              </a:ext>
            </a:extLst>
          </p:cNvPr>
          <p:cNvSpPr>
            <a:spLocks noGrp="1"/>
          </p:cNvSpPr>
          <p:nvPr>
            <p:ph idx="4294967295"/>
          </p:nvPr>
        </p:nvSpPr>
        <p:spPr>
          <a:xfrm>
            <a:off x="825293" y="1433740"/>
            <a:ext cx="11142930" cy="5094382"/>
          </a:xfrm>
        </p:spPr>
        <p:txBody>
          <a:bodyPr>
            <a:normAutofit fontScale="77500" lnSpcReduction="20000"/>
          </a:bodyPr>
          <a:lstStyle/>
          <a:p>
            <a:pPr marL="0" indent="0">
              <a:buNone/>
            </a:pPr>
            <a:r>
              <a:rPr lang="it-IT" dirty="0"/>
              <a:t>Identifica 5 requisiti: </a:t>
            </a:r>
          </a:p>
          <a:p>
            <a:pPr marL="0" indent="0">
              <a:buNone/>
            </a:pPr>
            <a:r>
              <a:rPr lang="it-IT" b="1" dirty="0"/>
              <a:t>REQUISITO A</a:t>
            </a:r>
            <a:r>
              <a:rPr lang="it-IT" dirty="0"/>
              <a:t>: Il sistema è progettato e realizzato in modo da adottare una configurazione spaziale ed opportune scelte tecnologiche, tali da consentire l’integrazione fra attività agricola e produzione elettrica e valorizzare il potenziale produttivo di entrambi i sottosistemi;</a:t>
            </a:r>
          </a:p>
          <a:p>
            <a:pPr marL="0" indent="0">
              <a:buNone/>
            </a:pPr>
            <a:r>
              <a:rPr lang="it-IT" b="1" dirty="0"/>
              <a:t>REQUISITO B</a:t>
            </a:r>
            <a:r>
              <a:rPr lang="it-IT" dirty="0"/>
              <a:t>: Il sistema </a:t>
            </a:r>
            <a:r>
              <a:rPr lang="it-IT" dirty="0" err="1"/>
              <a:t>agrivoltaico</a:t>
            </a:r>
            <a:r>
              <a:rPr lang="it-IT" dirty="0"/>
              <a:t> è esercito, nel corso della vita tecnica, in maniera da garantire la produzione sinergica di energia elettrica e prodotti agricoli e non compromettere la continuità dell’attività agricola e pastorale;</a:t>
            </a:r>
          </a:p>
          <a:p>
            <a:pPr marL="0" indent="0">
              <a:buNone/>
            </a:pPr>
            <a:r>
              <a:rPr lang="it-IT" b="1" dirty="0"/>
              <a:t>REQUISITO C</a:t>
            </a:r>
            <a:r>
              <a:rPr lang="it-IT" dirty="0"/>
              <a:t>: L’impianto </a:t>
            </a:r>
            <a:r>
              <a:rPr lang="it-IT" dirty="0" err="1"/>
              <a:t>agrivoltaico</a:t>
            </a:r>
            <a:r>
              <a:rPr lang="it-IT" dirty="0"/>
              <a:t> adotta soluzioni integrate innovative con moduli elevati da terra, volte a ottimizzare le prestazioni del sistema </a:t>
            </a:r>
            <a:r>
              <a:rPr lang="it-IT" dirty="0" err="1"/>
              <a:t>agrivoltaico</a:t>
            </a:r>
            <a:r>
              <a:rPr lang="it-IT" dirty="0"/>
              <a:t> sia in termini energetici che agricoli;</a:t>
            </a:r>
          </a:p>
          <a:p>
            <a:pPr marL="0" indent="0">
              <a:buNone/>
            </a:pPr>
            <a:r>
              <a:rPr lang="it-IT" b="1" dirty="0"/>
              <a:t>REQUISITO D</a:t>
            </a:r>
            <a:r>
              <a:rPr lang="it-IT" dirty="0"/>
              <a:t>: Il sistema </a:t>
            </a:r>
            <a:r>
              <a:rPr lang="it-IT" dirty="0" err="1"/>
              <a:t>agrivoltaico</a:t>
            </a:r>
            <a:r>
              <a:rPr lang="it-IT" dirty="0"/>
              <a:t> è dotato di un sistema di monitoraggio che consenta di verificare l’impatto sulle colture, il risparmio idrico, la produttività agricola per le diverse tipologie di colture e la continuità delle attività delle aziende agricole interessate;</a:t>
            </a:r>
          </a:p>
          <a:p>
            <a:pPr marL="0" indent="0">
              <a:buNone/>
            </a:pPr>
            <a:r>
              <a:rPr lang="it-IT" b="1" dirty="0"/>
              <a:t>REQUISITO E</a:t>
            </a:r>
            <a:r>
              <a:rPr lang="it-IT" dirty="0"/>
              <a:t>: Il sistema </a:t>
            </a:r>
            <a:r>
              <a:rPr lang="it-IT" dirty="0" err="1"/>
              <a:t>agrivoltaico</a:t>
            </a:r>
            <a:r>
              <a:rPr lang="it-IT" dirty="0"/>
              <a:t> è dotato di un sistema di monitoraggio che, oltre a rispettare il requisito D, consenta di verificare il recupero della fertilità del suolo, il microclima, la resilienza ai cambiamenti climatici.</a:t>
            </a:r>
          </a:p>
          <a:p>
            <a:pPr marL="0" indent="0">
              <a:buNone/>
            </a:pPr>
            <a:endParaRPr lang="it-IT" dirty="0"/>
          </a:p>
          <a:p>
            <a:pPr marL="0" indent="0">
              <a:buFont typeface="Arial" panose="020B0604020202020204" pitchFamily="34" charset="0"/>
              <a:buNone/>
            </a:pPr>
            <a:endParaRPr lang="it-IT" dirty="0"/>
          </a:p>
          <a:p>
            <a:pPr marL="0" indent="0">
              <a:buFont typeface="Arial" panose="020B0604020202020204" pitchFamily="34" charset="0"/>
              <a:buNone/>
            </a:pPr>
            <a:endParaRPr lang="it-IT" dirty="0"/>
          </a:p>
        </p:txBody>
      </p:sp>
    </p:spTree>
    <p:extLst>
      <p:ext uri="{BB962C8B-B14F-4D97-AF65-F5344CB8AC3E}">
        <p14:creationId xmlns:p14="http://schemas.microsoft.com/office/powerpoint/2010/main" val="1620925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C3FE5-327E-CB87-EC53-60A798434F0B}"/>
              </a:ext>
            </a:extLst>
          </p:cNvPr>
          <p:cNvSpPr>
            <a:spLocks noGrp="1"/>
          </p:cNvSpPr>
          <p:nvPr>
            <p:ph type="title"/>
          </p:nvPr>
        </p:nvSpPr>
        <p:spPr/>
        <p:txBody>
          <a:bodyPr/>
          <a:lstStyle/>
          <a:p>
            <a:r>
              <a:rPr lang="it-IT" dirty="0"/>
              <a:t>Italia Line guida - REQUISITO A</a:t>
            </a:r>
          </a:p>
        </p:txBody>
      </p:sp>
      <p:sp>
        <p:nvSpPr>
          <p:cNvPr id="3" name="Segnaposto contenuto 2">
            <a:extLst>
              <a:ext uri="{FF2B5EF4-FFF2-40B4-BE49-F238E27FC236}">
                <a16:creationId xmlns:a16="http://schemas.microsoft.com/office/drawing/2014/main" id="{CF5C5E5D-039F-779A-53C8-FD357FE241CC}"/>
              </a:ext>
            </a:extLst>
          </p:cNvPr>
          <p:cNvSpPr>
            <a:spLocks noGrp="1"/>
          </p:cNvSpPr>
          <p:nvPr>
            <p:ph idx="4294967295"/>
          </p:nvPr>
        </p:nvSpPr>
        <p:spPr>
          <a:xfrm>
            <a:off x="825293" y="1433740"/>
            <a:ext cx="11142930" cy="5094382"/>
          </a:xfrm>
        </p:spPr>
        <p:txBody>
          <a:bodyPr>
            <a:normAutofit/>
          </a:bodyPr>
          <a:lstStyle/>
          <a:p>
            <a:pPr marL="0" indent="0">
              <a:buNone/>
            </a:pPr>
            <a:r>
              <a:rPr lang="it-IT" sz="2400" b="0" dirty="0">
                <a:effectLst/>
                <a:latin typeface="Calibri" panose="020F0502020204030204" pitchFamily="34" charset="0"/>
              </a:rPr>
              <a:t>Il Requisito A è verificato quando sono verificati i requisiti A1 e A2</a:t>
            </a:r>
            <a:endParaRPr lang="it-IT" sz="2400" dirty="0"/>
          </a:p>
          <a:p>
            <a:pPr marL="0" indent="0">
              <a:buNone/>
            </a:pPr>
            <a:r>
              <a:rPr lang="it-IT" sz="2400" b="0" dirty="0">
                <a:effectLst/>
                <a:latin typeface="Calibri" panose="020F0502020204030204" pitchFamily="34" charset="0"/>
              </a:rPr>
              <a:t>A.1) Superficie minima coltivata: è prevista una superfice minima dedicata alla coltivazione;</a:t>
            </a:r>
          </a:p>
          <a:p>
            <a:pPr marL="0" indent="0">
              <a:buNone/>
            </a:pPr>
            <a:r>
              <a:rPr lang="it-IT" sz="2400" dirty="0">
                <a:effectLst/>
                <a:latin typeface="CambriaMath"/>
              </a:rPr>
              <a:t>𝑆</a:t>
            </a:r>
            <a:r>
              <a:rPr lang="it-IT" sz="2400" baseline="-25000" dirty="0">
                <a:effectLst/>
                <a:latin typeface="CambriaMath"/>
              </a:rPr>
              <a:t>𝑎𝑔𝑟𝑖𝑐𝑜𝑙𝑎</a:t>
            </a:r>
            <a:r>
              <a:rPr lang="it-IT" sz="2400" dirty="0">
                <a:effectLst/>
                <a:latin typeface="CambriaMath"/>
              </a:rPr>
              <a:t> ≥ 0,7 ∙ 𝑆</a:t>
            </a:r>
            <a:r>
              <a:rPr lang="it-IT" sz="2400" baseline="-25000" dirty="0">
                <a:effectLst/>
                <a:latin typeface="CambriaMath"/>
              </a:rPr>
              <a:t>𝑡𝑜𝑡</a:t>
            </a:r>
            <a:r>
              <a:rPr lang="it-IT" sz="2400" dirty="0">
                <a:effectLst/>
                <a:latin typeface="CambriaMath"/>
              </a:rPr>
              <a:t> </a:t>
            </a:r>
            <a:endParaRPr lang="it-IT" sz="2400" dirty="0"/>
          </a:p>
          <a:p>
            <a:pPr marL="0" indent="0">
              <a:buNone/>
            </a:pPr>
            <a:br>
              <a:rPr lang="it-IT" sz="2400" b="0" dirty="0">
                <a:effectLst/>
                <a:latin typeface="Calibri" panose="020F0502020204030204" pitchFamily="34" charset="0"/>
              </a:rPr>
            </a:br>
            <a:r>
              <a:rPr lang="it-IT" sz="2400" b="0" dirty="0">
                <a:effectLst/>
                <a:latin typeface="Calibri" panose="020F0502020204030204" pitchFamily="34" charset="0"/>
              </a:rPr>
              <a:t>A.2) LAOR massimo: è previsto un rapporto massimo fra la superficie dei moduli e quella agricola; </a:t>
            </a:r>
          </a:p>
          <a:p>
            <a:pPr marL="0" indent="0">
              <a:buNone/>
            </a:pPr>
            <a:r>
              <a:rPr lang="it-IT" sz="2400" dirty="0">
                <a:effectLst/>
                <a:latin typeface="CambriaMath"/>
              </a:rPr>
              <a:t>𝑆</a:t>
            </a:r>
            <a:r>
              <a:rPr lang="it-IT" sz="2400" baseline="-25000" dirty="0">
                <a:effectLst/>
                <a:latin typeface="CambriaMath"/>
              </a:rPr>
              <a:t>moduli</a:t>
            </a:r>
            <a:r>
              <a:rPr lang="it-IT" sz="2400" dirty="0">
                <a:latin typeface="CambriaMath"/>
              </a:rPr>
              <a:t> /𝑆</a:t>
            </a:r>
            <a:r>
              <a:rPr lang="it-IT" sz="2400" baseline="-25000" dirty="0">
                <a:latin typeface="CambriaMath"/>
              </a:rPr>
              <a:t>𝑡𝑜𝑡</a:t>
            </a:r>
            <a:r>
              <a:rPr lang="it-IT" sz="2400" dirty="0">
                <a:latin typeface="CambriaMath"/>
              </a:rPr>
              <a:t>  &lt; 0,4 </a:t>
            </a:r>
          </a:p>
          <a:p>
            <a:pPr marL="0" indent="0">
              <a:buNone/>
            </a:pPr>
            <a:endParaRPr lang="it-IT" sz="2400" dirty="0">
              <a:latin typeface="Calibri" panose="020F0502020204030204" pitchFamily="34" charset="0"/>
            </a:endParaRPr>
          </a:p>
          <a:p>
            <a:pPr marL="0" indent="0">
              <a:buNone/>
            </a:pPr>
            <a:endParaRPr lang="it-IT" sz="2400" dirty="0"/>
          </a:p>
          <a:p>
            <a:pPr marL="0" indent="0">
              <a:buFont typeface="Arial" panose="020B0604020202020204" pitchFamily="34" charset="0"/>
              <a:buNone/>
            </a:pPr>
            <a:endParaRPr lang="it-IT" sz="2400" dirty="0"/>
          </a:p>
          <a:p>
            <a:pPr marL="0" indent="0">
              <a:buFont typeface="Arial" panose="020B0604020202020204" pitchFamily="34" charset="0"/>
              <a:buNone/>
            </a:pPr>
            <a:endParaRPr lang="it-IT" sz="2400" dirty="0"/>
          </a:p>
        </p:txBody>
      </p:sp>
    </p:spTree>
    <p:extLst>
      <p:ext uri="{BB962C8B-B14F-4D97-AF65-F5344CB8AC3E}">
        <p14:creationId xmlns:p14="http://schemas.microsoft.com/office/powerpoint/2010/main" val="200543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C3FE5-327E-CB87-EC53-60A798434F0B}"/>
              </a:ext>
            </a:extLst>
          </p:cNvPr>
          <p:cNvSpPr>
            <a:spLocks noGrp="1"/>
          </p:cNvSpPr>
          <p:nvPr>
            <p:ph type="title"/>
          </p:nvPr>
        </p:nvSpPr>
        <p:spPr/>
        <p:txBody>
          <a:bodyPr/>
          <a:lstStyle/>
          <a:p>
            <a:r>
              <a:rPr lang="it-IT" dirty="0"/>
              <a:t>Italia Line guida - REQUISITO B</a:t>
            </a:r>
          </a:p>
        </p:txBody>
      </p:sp>
      <p:sp>
        <p:nvSpPr>
          <p:cNvPr id="3" name="Segnaposto contenuto 2">
            <a:extLst>
              <a:ext uri="{FF2B5EF4-FFF2-40B4-BE49-F238E27FC236}">
                <a16:creationId xmlns:a16="http://schemas.microsoft.com/office/drawing/2014/main" id="{CF5C5E5D-039F-779A-53C8-FD357FE241CC}"/>
              </a:ext>
            </a:extLst>
          </p:cNvPr>
          <p:cNvSpPr>
            <a:spLocks noGrp="1"/>
          </p:cNvSpPr>
          <p:nvPr>
            <p:ph idx="4294967295"/>
          </p:nvPr>
        </p:nvSpPr>
        <p:spPr>
          <a:xfrm>
            <a:off x="825293" y="1433740"/>
            <a:ext cx="11142930" cy="4758716"/>
          </a:xfrm>
        </p:spPr>
        <p:txBody>
          <a:bodyPr>
            <a:normAutofit fontScale="85000" lnSpcReduction="10000"/>
          </a:bodyPr>
          <a:lstStyle/>
          <a:p>
            <a:pPr marL="0" indent="0">
              <a:buNone/>
            </a:pPr>
            <a:r>
              <a:rPr lang="it-IT" sz="2400" dirty="0">
                <a:latin typeface="CambriaMath"/>
              </a:rPr>
              <a:t>Il Requisito B </a:t>
            </a:r>
            <a:r>
              <a:rPr lang="it-IT" sz="2400" b="0" dirty="0">
                <a:effectLst/>
                <a:latin typeface="Calibri" panose="020F0502020204030204" pitchFamily="34" charset="0"/>
              </a:rPr>
              <a:t>è verificato quando sono verificati i requisiti B1 e B2:</a:t>
            </a:r>
          </a:p>
          <a:p>
            <a:pPr marL="0" indent="0">
              <a:buNone/>
            </a:pPr>
            <a:r>
              <a:rPr lang="it-IT" sz="2400" dirty="0"/>
              <a:t>B.1) </a:t>
            </a:r>
            <a:r>
              <a:rPr lang="it-IT" sz="2400" b="1" dirty="0"/>
              <a:t>la continuità dell’attività agricola </a:t>
            </a:r>
            <a:r>
              <a:rPr lang="it-IT" sz="2400" dirty="0"/>
              <a:t>e pastorale sul terreno oggetto dell’intervento. Tale aspetto può essere valutato tramite:</a:t>
            </a:r>
          </a:p>
          <a:p>
            <a:r>
              <a:rPr lang="it-IT" sz="2400" dirty="0"/>
              <a:t> </a:t>
            </a:r>
            <a:r>
              <a:rPr lang="it-IT" sz="2400" i="1" u="sng" dirty="0"/>
              <a:t>L’esistenza e la resa della coltivazione </a:t>
            </a:r>
            <a:r>
              <a:rPr lang="it-IT" sz="2400" dirty="0"/>
              <a:t>cioè il valore della produzione agricola prevista sull’area destinata al futuro sistema </a:t>
            </a:r>
            <a:r>
              <a:rPr lang="it-IT" sz="2400" dirty="0" err="1"/>
              <a:t>agrivoltaico</a:t>
            </a:r>
            <a:r>
              <a:rPr lang="it-IT" sz="2400" dirty="0"/>
              <a:t> confrontandolo con il valore medio della produzione agricola attuale </a:t>
            </a:r>
          </a:p>
          <a:p>
            <a:r>
              <a:rPr lang="it-IT" sz="2400" i="1" u="sng" dirty="0"/>
              <a:t>Il mantenimento dell’indirizzo produttivo </a:t>
            </a:r>
            <a:r>
              <a:rPr lang="it-IT" sz="2400" dirty="0"/>
              <a:t>ove sia già presente una coltivazione a livello aziendale, andrebbe rispettato il mantenimento dell’indirizzo produttivo o, eventualmente, il passaggio ad un nuovo indirizzo produttivo di valore economico più elevato. Fermo restando, in ogni caso, il mantenimento di produzioni DOP o IGP</a:t>
            </a:r>
          </a:p>
          <a:p>
            <a:pPr marL="0" indent="0">
              <a:buNone/>
            </a:pPr>
            <a:r>
              <a:rPr lang="it-IT" sz="2400" dirty="0"/>
              <a:t>B.2) </a:t>
            </a:r>
            <a:r>
              <a:rPr lang="it-IT" sz="2400" b="1" dirty="0"/>
              <a:t>la producibilità elettrica dell’impianto </a:t>
            </a:r>
            <a:r>
              <a:rPr lang="it-IT" sz="2400" b="1" dirty="0" err="1"/>
              <a:t>agrivoltaico</a:t>
            </a:r>
            <a:r>
              <a:rPr lang="it-IT" sz="2400" b="1" dirty="0"/>
              <a:t>, rispetto ad un impianto standard </a:t>
            </a:r>
            <a:r>
              <a:rPr lang="it-IT" sz="2400" dirty="0"/>
              <a:t>e il mantenimento in efficienza della stessa.</a:t>
            </a:r>
          </a:p>
          <a:p>
            <a:pPr marL="0" indent="0">
              <a:buNone/>
            </a:pPr>
            <a:r>
              <a:rPr lang="it-IT" sz="2400" dirty="0"/>
              <a:t>la produzione elettrica specifica di un impianto </a:t>
            </a:r>
            <a:r>
              <a:rPr lang="it-IT" sz="2400" dirty="0" err="1"/>
              <a:t>agrivoltaico</a:t>
            </a:r>
            <a:r>
              <a:rPr lang="it-IT" sz="2400" dirty="0"/>
              <a:t> (</a:t>
            </a:r>
            <a:r>
              <a:rPr lang="it-IT" sz="2400" dirty="0" err="1"/>
              <a:t>FV</a:t>
            </a:r>
            <a:r>
              <a:rPr lang="it-IT" sz="2400" baseline="-25000" dirty="0" err="1"/>
              <a:t>agri</a:t>
            </a:r>
            <a:r>
              <a:rPr lang="it-IT" sz="2400" dirty="0"/>
              <a:t> in GWh/ha/anno) correttamente progettato, paragonata alla producibilità elettrica specifica di riferimento di un impianto fotovoltaico standard (</a:t>
            </a:r>
            <a:r>
              <a:rPr lang="it-IT" sz="2400" dirty="0" err="1"/>
              <a:t>FV</a:t>
            </a:r>
            <a:r>
              <a:rPr lang="it-IT" sz="2400" baseline="-25000" dirty="0" err="1"/>
              <a:t>standard</a:t>
            </a:r>
            <a:r>
              <a:rPr lang="it-IT" sz="2400" dirty="0"/>
              <a:t> in GWh/ha/anno), non dovrebbe essere inferiore al 60 % di quest’ultima:</a:t>
            </a:r>
          </a:p>
          <a:p>
            <a:pPr marL="0" indent="0">
              <a:buNone/>
            </a:pPr>
            <a:r>
              <a:rPr lang="it-IT" sz="2400" dirty="0"/>
              <a:t>𝐹𝑉</a:t>
            </a:r>
            <a:r>
              <a:rPr lang="it-IT" sz="2400" baseline="-25000" dirty="0"/>
              <a:t>𝑎𝑔𝑟𝑖 </a:t>
            </a:r>
            <a:r>
              <a:rPr lang="it-IT" sz="2400" dirty="0"/>
              <a:t>≥ 0,6 ∙ 𝐹𝑉</a:t>
            </a:r>
            <a:r>
              <a:rPr lang="it-IT" sz="2400" baseline="-25000" dirty="0"/>
              <a:t>𝑠𝑡𝑎𝑛𝑑𝑎𝑟d</a:t>
            </a:r>
            <a:endParaRPr lang="it-IT" sz="2400" dirty="0"/>
          </a:p>
          <a:p>
            <a:pPr marL="0" indent="0">
              <a:buFont typeface="Arial" panose="020B0604020202020204" pitchFamily="34" charset="0"/>
              <a:buNone/>
            </a:pPr>
            <a:endParaRPr lang="it-IT" sz="2400" dirty="0"/>
          </a:p>
          <a:p>
            <a:pPr marL="0" indent="0">
              <a:buFont typeface="Arial" panose="020B0604020202020204" pitchFamily="34" charset="0"/>
              <a:buNone/>
            </a:pPr>
            <a:endParaRPr lang="it-IT" sz="2400" dirty="0"/>
          </a:p>
        </p:txBody>
      </p:sp>
    </p:spTree>
    <p:extLst>
      <p:ext uri="{BB962C8B-B14F-4D97-AF65-F5344CB8AC3E}">
        <p14:creationId xmlns:p14="http://schemas.microsoft.com/office/powerpoint/2010/main" val="3420111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C3FE5-327E-CB87-EC53-60A798434F0B}"/>
              </a:ext>
            </a:extLst>
          </p:cNvPr>
          <p:cNvSpPr>
            <a:spLocks noGrp="1"/>
          </p:cNvSpPr>
          <p:nvPr>
            <p:ph type="title"/>
          </p:nvPr>
        </p:nvSpPr>
        <p:spPr/>
        <p:txBody>
          <a:bodyPr/>
          <a:lstStyle/>
          <a:p>
            <a:r>
              <a:rPr lang="it-IT" dirty="0"/>
              <a:t>Italia Line guida - REQUISITO C</a:t>
            </a:r>
          </a:p>
        </p:txBody>
      </p:sp>
      <p:sp>
        <p:nvSpPr>
          <p:cNvPr id="3" name="Segnaposto contenuto 2">
            <a:extLst>
              <a:ext uri="{FF2B5EF4-FFF2-40B4-BE49-F238E27FC236}">
                <a16:creationId xmlns:a16="http://schemas.microsoft.com/office/drawing/2014/main" id="{CF5C5E5D-039F-779A-53C8-FD357FE241CC}"/>
              </a:ext>
            </a:extLst>
          </p:cNvPr>
          <p:cNvSpPr>
            <a:spLocks noGrp="1"/>
          </p:cNvSpPr>
          <p:nvPr>
            <p:ph idx="4294967295"/>
          </p:nvPr>
        </p:nvSpPr>
        <p:spPr>
          <a:xfrm>
            <a:off x="825293" y="1433740"/>
            <a:ext cx="11142930" cy="4758716"/>
          </a:xfrm>
        </p:spPr>
        <p:txBody>
          <a:bodyPr>
            <a:normAutofit/>
          </a:bodyPr>
          <a:lstStyle/>
          <a:p>
            <a:pPr marL="0" indent="0">
              <a:buNone/>
            </a:pPr>
            <a:r>
              <a:rPr lang="it-IT" sz="2400" dirty="0">
                <a:latin typeface="CambriaMath"/>
              </a:rPr>
              <a:t>REQUISITO C: l’impianto </a:t>
            </a:r>
            <a:r>
              <a:rPr lang="it-IT" sz="2400" dirty="0" err="1">
                <a:latin typeface="CambriaMath"/>
              </a:rPr>
              <a:t>agrivoltaico</a:t>
            </a:r>
            <a:r>
              <a:rPr lang="it-IT" sz="2400" dirty="0">
                <a:latin typeface="CambriaMath"/>
              </a:rPr>
              <a:t> adotta soluzioni integrate innovative con moduli elevati da terra. Identifica 3 tipi di impianto</a:t>
            </a:r>
          </a:p>
          <a:p>
            <a:pPr marL="0" indent="0">
              <a:buFont typeface="Arial" panose="020B0604020202020204" pitchFamily="34" charset="0"/>
              <a:buNone/>
            </a:pPr>
            <a:endParaRPr lang="it-IT" sz="2400" dirty="0"/>
          </a:p>
          <a:p>
            <a:pPr marL="0" indent="0">
              <a:buFont typeface="Arial" panose="020B0604020202020204" pitchFamily="34" charset="0"/>
              <a:buNone/>
            </a:pPr>
            <a:endParaRPr lang="it-IT" sz="2400" dirty="0"/>
          </a:p>
        </p:txBody>
      </p:sp>
      <p:sp>
        <p:nvSpPr>
          <p:cNvPr id="5" name="Segnaposto contenuto 2">
            <a:extLst>
              <a:ext uri="{FF2B5EF4-FFF2-40B4-BE49-F238E27FC236}">
                <a16:creationId xmlns:a16="http://schemas.microsoft.com/office/drawing/2014/main" id="{13516DEF-1248-0884-F46F-FC2567B4BAF1}"/>
              </a:ext>
            </a:extLst>
          </p:cNvPr>
          <p:cNvSpPr txBox="1">
            <a:spLocks/>
          </p:cNvSpPr>
          <p:nvPr/>
        </p:nvSpPr>
        <p:spPr>
          <a:xfrm>
            <a:off x="870195" y="2291891"/>
            <a:ext cx="7959063" cy="4413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400" b="1" dirty="0">
                <a:latin typeface="CambriaMath"/>
              </a:rPr>
              <a:t>Tipo 1</a:t>
            </a:r>
            <a:r>
              <a:rPr lang="it-IT" sz="2400" dirty="0">
                <a:latin typeface="CambriaMath"/>
              </a:rPr>
              <a:t>: l’altezza minima dei moduli è studiata in modo da consentire la continuità delle attività agricole (o zootecniche) anche sotto ai moduli fotovoltaici.</a:t>
            </a:r>
          </a:p>
          <a:p>
            <a:r>
              <a:rPr lang="it-IT" sz="2400" dirty="0">
                <a:latin typeface="CambriaMath"/>
              </a:rPr>
              <a:t>1,3 m nel caso di attività zootecnica;</a:t>
            </a:r>
          </a:p>
          <a:p>
            <a:r>
              <a:rPr lang="it-IT" sz="2400" dirty="0">
                <a:latin typeface="CambriaMath"/>
              </a:rPr>
              <a:t> 2,1 metri nel caso di attività colturale.</a:t>
            </a:r>
          </a:p>
          <a:p>
            <a:endParaRPr lang="it-IT" sz="2400" dirty="0">
              <a:latin typeface="CambriaMath"/>
            </a:endParaRPr>
          </a:p>
        </p:txBody>
      </p:sp>
      <p:pic>
        <p:nvPicPr>
          <p:cNvPr id="4" name="Immagine 3">
            <a:extLst>
              <a:ext uri="{FF2B5EF4-FFF2-40B4-BE49-F238E27FC236}">
                <a16:creationId xmlns:a16="http://schemas.microsoft.com/office/drawing/2014/main" id="{52B5AF05-51E2-8084-D463-D327F0FA7533}"/>
              </a:ext>
            </a:extLst>
          </p:cNvPr>
          <p:cNvPicPr>
            <a:picLocks noChangeAspect="1"/>
          </p:cNvPicPr>
          <p:nvPr/>
        </p:nvPicPr>
        <p:blipFill>
          <a:blip r:embed="rId3"/>
          <a:stretch>
            <a:fillRect/>
          </a:stretch>
        </p:blipFill>
        <p:spPr>
          <a:xfrm>
            <a:off x="6456742" y="3245483"/>
            <a:ext cx="5495641" cy="2860677"/>
          </a:xfrm>
          <a:prstGeom prst="rect">
            <a:avLst/>
          </a:prstGeom>
        </p:spPr>
      </p:pic>
    </p:spTree>
    <p:extLst>
      <p:ext uri="{BB962C8B-B14F-4D97-AF65-F5344CB8AC3E}">
        <p14:creationId xmlns:p14="http://schemas.microsoft.com/office/powerpoint/2010/main" val="242906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C3FE5-327E-CB87-EC53-60A798434F0B}"/>
              </a:ext>
            </a:extLst>
          </p:cNvPr>
          <p:cNvSpPr>
            <a:spLocks noGrp="1"/>
          </p:cNvSpPr>
          <p:nvPr>
            <p:ph type="title"/>
          </p:nvPr>
        </p:nvSpPr>
        <p:spPr/>
        <p:txBody>
          <a:bodyPr/>
          <a:lstStyle/>
          <a:p>
            <a:r>
              <a:rPr lang="it-IT" dirty="0"/>
              <a:t>Italia Line guida - REQUISITO C</a:t>
            </a:r>
          </a:p>
        </p:txBody>
      </p:sp>
      <p:sp>
        <p:nvSpPr>
          <p:cNvPr id="3" name="Segnaposto contenuto 2">
            <a:extLst>
              <a:ext uri="{FF2B5EF4-FFF2-40B4-BE49-F238E27FC236}">
                <a16:creationId xmlns:a16="http://schemas.microsoft.com/office/drawing/2014/main" id="{CF5C5E5D-039F-779A-53C8-FD357FE241CC}"/>
              </a:ext>
            </a:extLst>
          </p:cNvPr>
          <p:cNvSpPr>
            <a:spLocks noGrp="1"/>
          </p:cNvSpPr>
          <p:nvPr>
            <p:ph idx="4294967295"/>
          </p:nvPr>
        </p:nvSpPr>
        <p:spPr>
          <a:xfrm>
            <a:off x="825293" y="1433740"/>
            <a:ext cx="11142930" cy="4758716"/>
          </a:xfrm>
        </p:spPr>
        <p:txBody>
          <a:bodyPr>
            <a:normAutofit/>
          </a:bodyPr>
          <a:lstStyle/>
          <a:p>
            <a:pPr marL="0" indent="0">
              <a:buNone/>
            </a:pPr>
            <a:r>
              <a:rPr lang="it-IT" sz="2400" dirty="0">
                <a:latin typeface="CambriaMath"/>
              </a:rPr>
              <a:t>REQUISITO C: l’impianto </a:t>
            </a:r>
            <a:r>
              <a:rPr lang="it-IT" sz="2400" dirty="0" err="1">
                <a:latin typeface="CambriaMath"/>
              </a:rPr>
              <a:t>agrivoltaico</a:t>
            </a:r>
            <a:r>
              <a:rPr lang="it-IT" sz="2400" dirty="0">
                <a:latin typeface="CambriaMath"/>
              </a:rPr>
              <a:t> adotta soluzioni integrate innovative con moduli elevati da terra. Identifica 3 tipi di impianto</a:t>
            </a:r>
          </a:p>
          <a:p>
            <a:pPr marL="0" indent="0">
              <a:buFont typeface="Arial" panose="020B0604020202020204" pitchFamily="34" charset="0"/>
              <a:buNone/>
            </a:pPr>
            <a:endParaRPr lang="it-IT" sz="2400" dirty="0"/>
          </a:p>
          <a:p>
            <a:pPr marL="0" indent="0">
              <a:buFont typeface="Arial" panose="020B0604020202020204" pitchFamily="34" charset="0"/>
              <a:buNone/>
            </a:pPr>
            <a:endParaRPr lang="it-IT" sz="2400" dirty="0"/>
          </a:p>
        </p:txBody>
      </p:sp>
      <p:sp>
        <p:nvSpPr>
          <p:cNvPr id="5" name="Segnaposto contenuto 2">
            <a:extLst>
              <a:ext uri="{FF2B5EF4-FFF2-40B4-BE49-F238E27FC236}">
                <a16:creationId xmlns:a16="http://schemas.microsoft.com/office/drawing/2014/main" id="{13516DEF-1248-0884-F46F-FC2567B4BAF1}"/>
              </a:ext>
            </a:extLst>
          </p:cNvPr>
          <p:cNvSpPr txBox="1">
            <a:spLocks/>
          </p:cNvSpPr>
          <p:nvPr/>
        </p:nvSpPr>
        <p:spPr>
          <a:xfrm>
            <a:off x="870195" y="2291891"/>
            <a:ext cx="4646685" cy="4413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400" b="1" dirty="0">
                <a:latin typeface="CambriaMath"/>
              </a:rPr>
              <a:t>Tipo 2</a:t>
            </a:r>
            <a:r>
              <a:rPr lang="it-IT" sz="2400" dirty="0">
                <a:latin typeface="CambriaMath"/>
              </a:rPr>
              <a:t>: l’altezza dei moduli da terra non è progettata in modo da consentire lo svolgimento delle attività agricole al di sotto dei moduli fotovoltaici.</a:t>
            </a:r>
          </a:p>
          <a:p>
            <a:pPr marL="0" indent="0">
              <a:buFont typeface="Arial" panose="020B0604020202020204" pitchFamily="34" charset="0"/>
              <a:buNone/>
            </a:pPr>
            <a:endParaRPr lang="it-IT" sz="2400" dirty="0">
              <a:latin typeface="CambriaMath"/>
            </a:endParaRPr>
          </a:p>
          <a:p>
            <a:pPr marL="0" indent="0">
              <a:buFont typeface="Arial" panose="020B0604020202020204" pitchFamily="34" charset="0"/>
              <a:buNone/>
            </a:pPr>
            <a:endParaRPr lang="it-IT" sz="2400" dirty="0">
              <a:latin typeface="CambriaMath"/>
            </a:endParaRPr>
          </a:p>
          <a:p>
            <a:pPr marL="0" indent="0">
              <a:buFont typeface="Arial" panose="020B0604020202020204" pitchFamily="34" charset="0"/>
              <a:buNone/>
            </a:pPr>
            <a:endParaRPr lang="it-IT" sz="2400" dirty="0">
              <a:latin typeface="CambriaMath"/>
            </a:endParaRPr>
          </a:p>
          <a:p>
            <a:pPr marL="0" indent="0">
              <a:buFont typeface="Arial" panose="020B0604020202020204" pitchFamily="34" charset="0"/>
              <a:buNone/>
            </a:pPr>
            <a:endParaRPr lang="it-IT" sz="2400" dirty="0">
              <a:latin typeface="CambriaMath"/>
            </a:endParaRPr>
          </a:p>
        </p:txBody>
      </p:sp>
      <p:pic>
        <p:nvPicPr>
          <p:cNvPr id="6" name="Immagine 5">
            <a:extLst>
              <a:ext uri="{FF2B5EF4-FFF2-40B4-BE49-F238E27FC236}">
                <a16:creationId xmlns:a16="http://schemas.microsoft.com/office/drawing/2014/main" id="{C6D0B679-756D-69D8-ACE4-816AAE1CE528}"/>
              </a:ext>
            </a:extLst>
          </p:cNvPr>
          <p:cNvPicPr>
            <a:picLocks noChangeAspect="1"/>
          </p:cNvPicPr>
          <p:nvPr/>
        </p:nvPicPr>
        <p:blipFill>
          <a:blip r:embed="rId3"/>
          <a:stretch>
            <a:fillRect/>
          </a:stretch>
        </p:blipFill>
        <p:spPr>
          <a:xfrm>
            <a:off x="5561782" y="2391700"/>
            <a:ext cx="5521959" cy="1939849"/>
          </a:xfrm>
          <a:prstGeom prst="rect">
            <a:avLst/>
          </a:prstGeom>
        </p:spPr>
      </p:pic>
      <p:pic>
        <p:nvPicPr>
          <p:cNvPr id="8" name="Immagine 7">
            <a:extLst>
              <a:ext uri="{FF2B5EF4-FFF2-40B4-BE49-F238E27FC236}">
                <a16:creationId xmlns:a16="http://schemas.microsoft.com/office/drawing/2014/main" id="{05496A66-B6B2-6B0F-9B31-E117787004A4}"/>
              </a:ext>
            </a:extLst>
          </p:cNvPr>
          <p:cNvPicPr>
            <a:picLocks noChangeAspect="1"/>
          </p:cNvPicPr>
          <p:nvPr/>
        </p:nvPicPr>
        <p:blipFill>
          <a:blip r:embed="rId4"/>
          <a:stretch>
            <a:fillRect/>
          </a:stretch>
        </p:blipFill>
        <p:spPr>
          <a:xfrm>
            <a:off x="7472680" y="5042243"/>
            <a:ext cx="4719320" cy="1786650"/>
          </a:xfrm>
          <a:prstGeom prst="rect">
            <a:avLst/>
          </a:prstGeom>
        </p:spPr>
      </p:pic>
      <p:sp>
        <p:nvSpPr>
          <p:cNvPr id="9" name="Segnaposto contenuto 2">
            <a:extLst>
              <a:ext uri="{FF2B5EF4-FFF2-40B4-BE49-F238E27FC236}">
                <a16:creationId xmlns:a16="http://schemas.microsoft.com/office/drawing/2014/main" id="{B39D2CEC-EAD5-4D83-F5D6-1D5C815BE37A}"/>
              </a:ext>
            </a:extLst>
          </p:cNvPr>
          <p:cNvSpPr txBox="1">
            <a:spLocks/>
          </p:cNvSpPr>
          <p:nvPr/>
        </p:nvSpPr>
        <p:spPr>
          <a:xfrm>
            <a:off x="825293" y="4307372"/>
            <a:ext cx="7959063" cy="4413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400" b="1" dirty="0">
                <a:latin typeface="CambriaMath"/>
              </a:rPr>
              <a:t>Tipo 3</a:t>
            </a:r>
            <a:r>
              <a:rPr lang="it-IT" sz="2400" dirty="0">
                <a:latin typeface="CambriaMath"/>
              </a:rPr>
              <a:t>: i moduli fotovoltaici sono disposti in posizione verticale</a:t>
            </a:r>
          </a:p>
          <a:p>
            <a:pPr marL="0" indent="0">
              <a:buNone/>
            </a:pPr>
            <a:r>
              <a:rPr lang="it-IT" sz="2400" b="1" dirty="0">
                <a:solidFill>
                  <a:srgbClr val="FF0000"/>
                </a:solidFill>
              </a:rPr>
              <a:t>Tipo 1 e Tipo 3 sono considerati </a:t>
            </a:r>
            <a:r>
              <a:rPr lang="it-IT" sz="2400" b="1" dirty="0" err="1">
                <a:solidFill>
                  <a:srgbClr val="FF0000"/>
                </a:solidFill>
              </a:rPr>
              <a:t>agrivoltaici</a:t>
            </a:r>
            <a:r>
              <a:rPr lang="it-IT" sz="2400" b="1" dirty="0">
                <a:solidFill>
                  <a:srgbClr val="FF0000"/>
                </a:solidFill>
              </a:rPr>
              <a:t> avanzati</a:t>
            </a:r>
            <a:endParaRPr lang="it-IT" sz="2400" dirty="0">
              <a:latin typeface="CambriaMath"/>
            </a:endParaRPr>
          </a:p>
        </p:txBody>
      </p:sp>
    </p:spTree>
    <p:extLst>
      <p:ext uri="{BB962C8B-B14F-4D97-AF65-F5344CB8AC3E}">
        <p14:creationId xmlns:p14="http://schemas.microsoft.com/office/powerpoint/2010/main" val="44346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97DD12F-6C8E-DDDA-A953-D9C3232C0631}"/>
              </a:ext>
            </a:extLst>
          </p:cNvPr>
          <p:cNvSpPr>
            <a:spLocks noGrp="1"/>
          </p:cNvSpPr>
          <p:nvPr>
            <p:ph type="title"/>
          </p:nvPr>
        </p:nvSpPr>
        <p:spPr/>
        <p:txBody>
          <a:bodyPr>
            <a:normAutofit/>
          </a:bodyPr>
          <a:lstStyle/>
          <a:p>
            <a:r>
              <a:rPr lang="it-IT" dirty="0" err="1"/>
              <a:t>Agrivoltaico</a:t>
            </a:r>
            <a:endParaRPr lang="it-IT" dirty="0"/>
          </a:p>
        </p:txBody>
      </p:sp>
      <p:sp>
        <p:nvSpPr>
          <p:cNvPr id="7" name="Segnaposto contenuto 2">
            <a:extLst>
              <a:ext uri="{FF2B5EF4-FFF2-40B4-BE49-F238E27FC236}">
                <a16:creationId xmlns:a16="http://schemas.microsoft.com/office/drawing/2014/main" id="{C83259B3-0F37-FE77-A477-63A536E0CE15}"/>
              </a:ext>
            </a:extLst>
          </p:cNvPr>
          <p:cNvSpPr txBox="1">
            <a:spLocks/>
          </p:cNvSpPr>
          <p:nvPr/>
        </p:nvSpPr>
        <p:spPr>
          <a:xfrm>
            <a:off x="758372" y="1472974"/>
            <a:ext cx="1123768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t>La definizione di </a:t>
            </a:r>
            <a:r>
              <a:rPr lang="it-IT" dirty="0" err="1"/>
              <a:t>Agrivoltaico</a:t>
            </a:r>
            <a:r>
              <a:rPr lang="it-IT" dirty="0"/>
              <a:t> è richiamata nella comunicazione </a:t>
            </a:r>
            <a:r>
              <a:rPr lang="it-IT" b="1" dirty="0"/>
              <a:t>Strategia dell'UE per l'energia solare</a:t>
            </a:r>
            <a:r>
              <a:rPr lang="it-IT" dirty="0"/>
              <a:t> -COM(2022) 221 </a:t>
            </a:r>
            <a:r>
              <a:rPr lang="it-IT" dirty="0" err="1"/>
              <a:t>final</a:t>
            </a:r>
            <a:r>
              <a:rPr lang="it-IT" dirty="0"/>
              <a:t> del 18.5.2022. Riporta «</a:t>
            </a:r>
            <a:r>
              <a:rPr lang="it-IT" i="1" dirty="0"/>
              <a:t>l'uso agricolo dei terreni può essere combinato con la produzione di energia solare nel cosiddetto </a:t>
            </a:r>
            <a:r>
              <a:rPr lang="it-IT" i="1" dirty="0" err="1"/>
              <a:t>agrivoltaico</a:t>
            </a:r>
            <a:r>
              <a:rPr lang="it-IT" i="1" dirty="0"/>
              <a:t> (o </a:t>
            </a:r>
            <a:r>
              <a:rPr lang="it-IT" i="1" dirty="0" err="1"/>
              <a:t>agrifotovoltaico</a:t>
            </a:r>
            <a:r>
              <a:rPr lang="it-IT" i="1" dirty="0"/>
              <a:t>). Tra le due attività si</a:t>
            </a:r>
            <a:endParaRPr lang="it-IT" dirty="0"/>
          </a:p>
          <a:p>
            <a:endParaRPr lang="it-IT" dirty="0"/>
          </a:p>
        </p:txBody>
      </p:sp>
      <p:sp>
        <p:nvSpPr>
          <p:cNvPr id="11" name="Segnaposto contenuto 2">
            <a:extLst>
              <a:ext uri="{FF2B5EF4-FFF2-40B4-BE49-F238E27FC236}">
                <a16:creationId xmlns:a16="http://schemas.microsoft.com/office/drawing/2014/main" id="{C302B48E-701F-2CDC-3104-FF019963F8DB}"/>
              </a:ext>
            </a:extLst>
          </p:cNvPr>
          <p:cNvSpPr txBox="1">
            <a:spLocks/>
          </p:cNvSpPr>
          <p:nvPr/>
        </p:nvSpPr>
        <p:spPr>
          <a:xfrm>
            <a:off x="732376" y="3091582"/>
            <a:ext cx="6048828" cy="35233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i="1" dirty="0"/>
              <a:t>possono</a:t>
            </a:r>
            <a:r>
              <a:rPr lang="it-IT" dirty="0"/>
              <a:t> </a:t>
            </a:r>
            <a:r>
              <a:rPr lang="it-IT" i="1" dirty="0"/>
              <a:t>instaurare sinergie, in quanto gli impianti fotovoltaici possono contribuire a proteggere le colture e a stabilizzare la resa senza intaccare l'uso primario della superficie, che rimane agricolo</a:t>
            </a:r>
            <a:r>
              <a:rPr lang="it-IT" dirty="0"/>
              <a:t>»</a:t>
            </a:r>
          </a:p>
          <a:p>
            <a:pPr marL="0" indent="0">
              <a:buFont typeface="Arial" panose="020B0604020202020204" pitchFamily="34" charset="0"/>
              <a:buNone/>
            </a:pPr>
            <a:endParaRPr lang="it-IT" dirty="0"/>
          </a:p>
          <a:p>
            <a:pPr marL="0" indent="0">
              <a:buFont typeface="Arial" panose="020B0604020202020204" pitchFamily="34" charset="0"/>
              <a:buNone/>
            </a:pPr>
            <a:endParaRPr lang="it-IT" dirty="0"/>
          </a:p>
          <a:p>
            <a:endParaRPr lang="it-IT" dirty="0"/>
          </a:p>
        </p:txBody>
      </p:sp>
      <p:pic>
        <p:nvPicPr>
          <p:cNvPr id="2" name="Immagine 1">
            <a:extLst>
              <a:ext uri="{FF2B5EF4-FFF2-40B4-BE49-F238E27FC236}">
                <a16:creationId xmlns:a16="http://schemas.microsoft.com/office/drawing/2014/main" id="{75595A16-C139-96A7-1AE1-BB1DD182C094}"/>
              </a:ext>
            </a:extLst>
          </p:cNvPr>
          <p:cNvPicPr>
            <a:picLocks noChangeAspect="1"/>
          </p:cNvPicPr>
          <p:nvPr/>
        </p:nvPicPr>
        <p:blipFill>
          <a:blip r:embed="rId2"/>
          <a:stretch>
            <a:fillRect/>
          </a:stretch>
        </p:blipFill>
        <p:spPr>
          <a:xfrm>
            <a:off x="6787703" y="3171283"/>
            <a:ext cx="5201856" cy="3533996"/>
          </a:xfrm>
          <a:prstGeom prst="rect">
            <a:avLst/>
          </a:prstGeom>
        </p:spPr>
      </p:pic>
    </p:spTree>
    <p:extLst>
      <p:ext uri="{BB962C8B-B14F-4D97-AF65-F5344CB8AC3E}">
        <p14:creationId xmlns:p14="http://schemas.microsoft.com/office/powerpoint/2010/main" val="3568329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C3FE5-327E-CB87-EC53-60A798434F0B}"/>
              </a:ext>
            </a:extLst>
          </p:cNvPr>
          <p:cNvSpPr>
            <a:spLocks noGrp="1"/>
          </p:cNvSpPr>
          <p:nvPr>
            <p:ph type="title"/>
          </p:nvPr>
        </p:nvSpPr>
        <p:spPr/>
        <p:txBody>
          <a:bodyPr/>
          <a:lstStyle/>
          <a:p>
            <a:r>
              <a:rPr lang="it-IT" dirty="0"/>
              <a:t>Italia Line guida - REQUISITO E</a:t>
            </a:r>
          </a:p>
        </p:txBody>
      </p:sp>
      <p:sp>
        <p:nvSpPr>
          <p:cNvPr id="3" name="Segnaposto contenuto 2">
            <a:extLst>
              <a:ext uri="{FF2B5EF4-FFF2-40B4-BE49-F238E27FC236}">
                <a16:creationId xmlns:a16="http://schemas.microsoft.com/office/drawing/2014/main" id="{CF5C5E5D-039F-779A-53C8-FD357FE241CC}"/>
              </a:ext>
            </a:extLst>
          </p:cNvPr>
          <p:cNvSpPr>
            <a:spLocks noGrp="1"/>
          </p:cNvSpPr>
          <p:nvPr>
            <p:ph idx="4294967295"/>
          </p:nvPr>
        </p:nvSpPr>
        <p:spPr>
          <a:xfrm>
            <a:off x="825293" y="1433739"/>
            <a:ext cx="11142930" cy="4920761"/>
          </a:xfrm>
        </p:spPr>
        <p:txBody>
          <a:bodyPr>
            <a:normAutofit fontScale="92500" lnSpcReduction="20000"/>
          </a:bodyPr>
          <a:lstStyle/>
          <a:p>
            <a:pPr marL="0" indent="0">
              <a:buNone/>
            </a:pPr>
            <a:r>
              <a:rPr lang="it-IT" sz="2400" dirty="0">
                <a:latin typeface="CambriaMath"/>
              </a:rPr>
              <a:t>Sistemi di monitoraggio </a:t>
            </a:r>
          </a:p>
          <a:p>
            <a:pPr marL="0" indent="0">
              <a:buNone/>
            </a:pPr>
            <a:r>
              <a:rPr lang="it-IT" sz="2400" dirty="0">
                <a:latin typeface="CambriaMath"/>
              </a:rPr>
              <a:t>D.1) </a:t>
            </a:r>
            <a:r>
              <a:rPr lang="it-IT" sz="2400" b="1" dirty="0">
                <a:latin typeface="CambriaMath"/>
              </a:rPr>
              <a:t>del  risparmio idrico</a:t>
            </a:r>
            <a:r>
              <a:rPr lang="it-IT" sz="2400" dirty="0">
                <a:latin typeface="CambriaMath"/>
              </a:rPr>
              <a:t>; vanno considerati sistemi di recupero delle acque piovane, impianti di irrigazione efficienti</a:t>
            </a:r>
          </a:p>
          <a:p>
            <a:pPr marL="0" indent="0">
              <a:buNone/>
            </a:pPr>
            <a:r>
              <a:rPr lang="it-IT" sz="2400" dirty="0">
                <a:latin typeface="CambriaMath"/>
              </a:rPr>
              <a:t>La misura del fabbisogno irriguo per l’attività agricola può essere soddisfatto attraverso:</a:t>
            </a:r>
          </a:p>
          <a:p>
            <a:pPr marL="0" indent="0">
              <a:buNone/>
            </a:pPr>
            <a:r>
              <a:rPr lang="it-IT" sz="2400" dirty="0">
                <a:latin typeface="CambriaMath"/>
              </a:rPr>
              <a:t>- </a:t>
            </a:r>
            <a:r>
              <a:rPr lang="it-IT" sz="2400" b="1" dirty="0">
                <a:latin typeface="CambriaMath"/>
              </a:rPr>
              <a:t>auto-approvvigionamento</a:t>
            </a:r>
            <a:r>
              <a:rPr lang="it-IT" sz="2400" dirty="0">
                <a:latin typeface="CambriaMath"/>
              </a:rPr>
              <a:t>: l’utilizzo di acqua può essere misurato dai volumi di acqua dei serbatoi/autobotti o punti di prelievo da corsi di acqua o bacini idrici, o tramite la conoscenza della portata concessa (l/</a:t>
            </a:r>
            <a:r>
              <a:rPr lang="it-IT" sz="2400" dirty="0" err="1">
                <a:latin typeface="CambriaMath"/>
              </a:rPr>
              <a:t>s</a:t>
            </a:r>
            <a:r>
              <a:rPr lang="it-IT" sz="2400" dirty="0">
                <a:latin typeface="CambriaMath"/>
              </a:rPr>
              <a:t>) presente sull’atto della concessione a derivare unitamente al tempo di funzionamento della pompa;</a:t>
            </a:r>
          </a:p>
          <a:p>
            <a:pPr marL="0" indent="0">
              <a:buNone/>
            </a:pPr>
            <a:r>
              <a:rPr lang="it-IT" sz="2400" dirty="0">
                <a:latin typeface="CambriaMath"/>
              </a:rPr>
              <a:t>- </a:t>
            </a:r>
            <a:r>
              <a:rPr lang="it-IT" sz="2400" b="1" dirty="0">
                <a:latin typeface="CambriaMath"/>
              </a:rPr>
              <a:t>servizio di irrigazione</a:t>
            </a:r>
            <a:r>
              <a:rPr lang="it-IT" sz="2400" dirty="0">
                <a:latin typeface="CambriaMath"/>
              </a:rPr>
              <a:t>: l’utilizzo di acqua può essere misurato attraverso contatori/misuratori fiscali di portata in ingresso all’impianto dell’azienda agricola </a:t>
            </a:r>
          </a:p>
          <a:p>
            <a:pPr marL="0" indent="0">
              <a:buNone/>
            </a:pPr>
            <a:r>
              <a:rPr lang="it-IT" sz="2400" dirty="0">
                <a:latin typeface="CambriaMath"/>
              </a:rPr>
              <a:t>- </a:t>
            </a:r>
            <a:r>
              <a:rPr lang="it-IT" sz="2400" b="1" dirty="0">
                <a:latin typeface="CambriaMath"/>
              </a:rPr>
              <a:t>misto</a:t>
            </a:r>
            <a:r>
              <a:rPr lang="it-IT" sz="2400" dirty="0">
                <a:latin typeface="CambriaMath"/>
              </a:rPr>
              <a:t>: il cui consumo di acqua può essere misurato attraverso la disposizione di entrambi i sistemi di misurazione suddetti</a:t>
            </a:r>
          </a:p>
          <a:p>
            <a:pPr marL="0" indent="0">
              <a:buNone/>
            </a:pPr>
            <a:r>
              <a:rPr lang="it-IT" sz="2400" dirty="0">
                <a:latin typeface="CambriaMath"/>
              </a:rPr>
              <a:t>D.2) </a:t>
            </a:r>
            <a:r>
              <a:rPr lang="it-IT" sz="2400" b="1" dirty="0">
                <a:latin typeface="CambriaMath"/>
              </a:rPr>
              <a:t>della continuità dell’attività agricola</a:t>
            </a:r>
            <a:r>
              <a:rPr lang="it-IT" sz="2400" dirty="0">
                <a:latin typeface="CambriaMath"/>
              </a:rPr>
              <a:t>, ovvero: l’impatto sulle colture, la produttività agricola per le diverse tipologie di colture o allevamenti e la continuità delle attività delle aziende agricole interessate. Potranno essere allegati </a:t>
            </a:r>
            <a:r>
              <a:rPr lang="it-IT" sz="2400" b="1" dirty="0">
                <a:latin typeface="CambriaMath"/>
              </a:rPr>
              <a:t>i piani annuali di coltivazione</a:t>
            </a:r>
            <a:r>
              <a:rPr lang="it-IT" sz="2400" dirty="0">
                <a:latin typeface="CambriaMath"/>
              </a:rPr>
              <a:t>, recanti indicazioni in merito alle specie annualmente coltivate, alla superficie effettivamente destinata alle coltivazioni, alle condizioni di crescita delle piante,</a:t>
            </a:r>
          </a:p>
          <a:p>
            <a:pPr marL="0" indent="0">
              <a:buFont typeface="Arial" panose="020B0604020202020204" pitchFamily="34" charset="0"/>
              <a:buNone/>
            </a:pPr>
            <a:endParaRPr lang="it-IT" sz="2400" dirty="0"/>
          </a:p>
          <a:p>
            <a:pPr marL="0" indent="0">
              <a:buFont typeface="Arial" panose="020B0604020202020204" pitchFamily="34" charset="0"/>
              <a:buNone/>
            </a:pPr>
            <a:endParaRPr lang="it-IT" sz="2400" dirty="0"/>
          </a:p>
        </p:txBody>
      </p:sp>
    </p:spTree>
    <p:extLst>
      <p:ext uri="{BB962C8B-B14F-4D97-AF65-F5344CB8AC3E}">
        <p14:creationId xmlns:p14="http://schemas.microsoft.com/office/powerpoint/2010/main" val="3654316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C3FE5-327E-CB87-EC53-60A798434F0B}"/>
              </a:ext>
            </a:extLst>
          </p:cNvPr>
          <p:cNvSpPr>
            <a:spLocks noGrp="1"/>
          </p:cNvSpPr>
          <p:nvPr>
            <p:ph type="title"/>
          </p:nvPr>
        </p:nvSpPr>
        <p:spPr/>
        <p:txBody>
          <a:bodyPr/>
          <a:lstStyle/>
          <a:p>
            <a:r>
              <a:rPr lang="it-IT" dirty="0"/>
              <a:t>Italia Line guida - REQUISITO E</a:t>
            </a:r>
          </a:p>
        </p:txBody>
      </p:sp>
      <p:sp>
        <p:nvSpPr>
          <p:cNvPr id="3" name="Segnaposto contenuto 2">
            <a:extLst>
              <a:ext uri="{FF2B5EF4-FFF2-40B4-BE49-F238E27FC236}">
                <a16:creationId xmlns:a16="http://schemas.microsoft.com/office/drawing/2014/main" id="{CF5C5E5D-039F-779A-53C8-FD357FE241CC}"/>
              </a:ext>
            </a:extLst>
          </p:cNvPr>
          <p:cNvSpPr>
            <a:spLocks noGrp="1"/>
          </p:cNvSpPr>
          <p:nvPr>
            <p:ph idx="4294967295"/>
          </p:nvPr>
        </p:nvSpPr>
        <p:spPr>
          <a:xfrm>
            <a:off x="825293" y="1433739"/>
            <a:ext cx="11142930" cy="4920761"/>
          </a:xfrm>
        </p:spPr>
        <p:txBody>
          <a:bodyPr>
            <a:normAutofit/>
          </a:bodyPr>
          <a:lstStyle/>
          <a:p>
            <a:pPr marL="0" indent="0">
              <a:buNone/>
            </a:pPr>
            <a:r>
              <a:rPr lang="it-IT" sz="2400" dirty="0">
                <a:latin typeface="CambriaMath"/>
              </a:rPr>
              <a:t>Sistemi di monitoraggio </a:t>
            </a:r>
          </a:p>
          <a:p>
            <a:pPr marL="0" indent="0">
              <a:buNone/>
            </a:pPr>
            <a:endParaRPr lang="it-IT" sz="2400" dirty="0">
              <a:latin typeface="CambriaMath"/>
            </a:endParaRPr>
          </a:p>
          <a:p>
            <a:pPr marL="0" indent="0">
              <a:buNone/>
            </a:pPr>
            <a:r>
              <a:rPr lang="it-IT" sz="2400" dirty="0">
                <a:latin typeface="CambriaMath"/>
              </a:rPr>
              <a:t>E.1) il recupero della fertilità del suolo; </a:t>
            </a:r>
          </a:p>
          <a:p>
            <a:pPr marL="0" indent="0">
              <a:buNone/>
            </a:pPr>
            <a:r>
              <a:rPr lang="it-IT" sz="2400" dirty="0">
                <a:latin typeface="CambriaMath"/>
              </a:rPr>
              <a:t>E.2) il microclima;</a:t>
            </a:r>
          </a:p>
          <a:p>
            <a:pPr marL="0" indent="0">
              <a:buNone/>
            </a:pPr>
            <a:r>
              <a:rPr lang="it-IT" sz="2400" dirty="0">
                <a:latin typeface="CambriaMath"/>
              </a:rPr>
              <a:t>E.3) la resilienza ai cambiamenti climatici.</a:t>
            </a:r>
          </a:p>
          <a:p>
            <a:r>
              <a:rPr lang="it-IT" sz="2400" dirty="0"/>
              <a:t>In fase di progettazione: il progettista dovrebbe produrre una relazione recante l’analisi dei rischi climatici fisici in funzione del luogo di ubicazione, individuando le eventuali soluzioni di adattamento;</a:t>
            </a:r>
          </a:p>
          <a:p>
            <a:r>
              <a:rPr lang="it-IT" sz="2400" dirty="0"/>
              <a:t>In fase di monitoraggio: il soggetto erogatore degli eventuali incentivi verificherà l’attuazione delle soluzioni di adattamento climatico eventualmente individuate nella relazione di cui al punto precedente (ad esempio tramite la richiesta di documentazione, anche fotografica, della fase di cantiere e del manufatto finale).</a:t>
            </a:r>
          </a:p>
        </p:txBody>
      </p:sp>
    </p:spTree>
    <p:extLst>
      <p:ext uri="{BB962C8B-B14F-4D97-AF65-F5344CB8AC3E}">
        <p14:creationId xmlns:p14="http://schemas.microsoft.com/office/powerpoint/2010/main" val="1057832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E64D7-BFBA-601B-F90C-6EBA2D576845}"/>
              </a:ext>
            </a:extLst>
          </p:cNvPr>
          <p:cNvSpPr>
            <a:spLocks noGrp="1"/>
          </p:cNvSpPr>
          <p:nvPr>
            <p:ph type="title"/>
          </p:nvPr>
        </p:nvSpPr>
        <p:spPr/>
        <p:txBody>
          <a:bodyPr/>
          <a:lstStyle/>
          <a:p>
            <a:r>
              <a:rPr lang="it-IT" dirty="0"/>
              <a:t>Italia – UNI 148:2023</a:t>
            </a:r>
          </a:p>
        </p:txBody>
      </p:sp>
      <p:sp>
        <p:nvSpPr>
          <p:cNvPr id="3" name="Segnaposto contenuto 2">
            <a:extLst>
              <a:ext uri="{FF2B5EF4-FFF2-40B4-BE49-F238E27FC236}">
                <a16:creationId xmlns:a16="http://schemas.microsoft.com/office/drawing/2014/main" id="{4049F316-318E-AB5A-0CB8-00C2CCEC7A6E}"/>
              </a:ext>
            </a:extLst>
          </p:cNvPr>
          <p:cNvSpPr>
            <a:spLocks noGrp="1"/>
          </p:cNvSpPr>
          <p:nvPr>
            <p:ph idx="1"/>
          </p:nvPr>
        </p:nvSpPr>
        <p:spPr/>
        <p:txBody>
          <a:bodyPr>
            <a:normAutofit fontScale="92500" lnSpcReduction="20000"/>
          </a:bodyPr>
          <a:lstStyle/>
          <a:p>
            <a:pPr marL="0" indent="0">
              <a:buNone/>
            </a:pPr>
            <a:r>
              <a:rPr lang="it-IT" dirty="0"/>
              <a:t>Sono state definite le norme tecniche che coprono i seguenti argomenti:</a:t>
            </a:r>
          </a:p>
          <a:p>
            <a:pPr marL="0" indent="0">
              <a:buNone/>
            </a:pPr>
            <a:r>
              <a:rPr lang="it-IT" dirty="0"/>
              <a:t>- classificazione dei sistemi </a:t>
            </a:r>
            <a:r>
              <a:rPr lang="it-IT" dirty="0" err="1"/>
              <a:t>agrivoltaici</a:t>
            </a:r>
            <a:r>
              <a:rPr lang="it-IT" dirty="0"/>
              <a:t>; </a:t>
            </a:r>
          </a:p>
          <a:p>
            <a:pPr marL="0" indent="0">
              <a:buNone/>
            </a:pPr>
            <a:r>
              <a:rPr lang="it-IT" dirty="0"/>
              <a:t>- requisiti dei sistemi </a:t>
            </a:r>
            <a:r>
              <a:rPr lang="it-IT" dirty="0" err="1"/>
              <a:t>agrivoltaici</a:t>
            </a:r>
            <a:r>
              <a:rPr lang="it-IT" dirty="0"/>
              <a:t>;</a:t>
            </a:r>
          </a:p>
          <a:p>
            <a:pPr marL="0" indent="0">
              <a:buNone/>
            </a:pPr>
            <a:r>
              <a:rPr lang="it-IT" dirty="0"/>
              <a:t>- best </a:t>
            </a:r>
            <a:r>
              <a:rPr lang="it-IT" dirty="0" err="1"/>
              <a:t>practice</a:t>
            </a:r>
            <a:r>
              <a:rPr lang="it-IT" dirty="0"/>
              <a:t> di sistemi </a:t>
            </a:r>
            <a:r>
              <a:rPr lang="it-IT" dirty="0" err="1"/>
              <a:t>agrivoltaici</a:t>
            </a:r>
            <a:r>
              <a:rPr lang="it-IT" dirty="0"/>
              <a:t>.</a:t>
            </a:r>
          </a:p>
          <a:p>
            <a:pPr marL="0" indent="0">
              <a:buNone/>
            </a:pPr>
            <a:r>
              <a:rPr lang="it-IT" dirty="0"/>
              <a:t>L’obiettivo è assicurare che i sistemi </a:t>
            </a:r>
            <a:r>
              <a:rPr lang="it-IT" dirty="0" err="1"/>
              <a:t>agrivoltaici</a:t>
            </a:r>
            <a:r>
              <a:rPr lang="it-IT" dirty="0"/>
              <a:t> rispettino il principio di integrazione reciproca tra agricoltura e tecnologia fotovoltaica.</a:t>
            </a:r>
          </a:p>
          <a:p>
            <a:pPr marL="0" indent="0">
              <a:buNone/>
            </a:pPr>
            <a:r>
              <a:rPr lang="it-IT" dirty="0"/>
              <a:t>La prassi di riferimento è completata da:</a:t>
            </a:r>
          </a:p>
          <a:p>
            <a:pPr marL="0" indent="0">
              <a:buNone/>
            </a:pPr>
            <a:r>
              <a:rPr lang="it-IT" dirty="0"/>
              <a:t>- Appendice A - Riferimenti legislativi e normativi per i requisiti di sicurezza di impianti </a:t>
            </a:r>
            <a:r>
              <a:rPr lang="it-IT" dirty="0" err="1"/>
              <a:t>agrivoltaici</a:t>
            </a:r>
            <a:r>
              <a:rPr lang="it-IT" dirty="0"/>
              <a:t>.</a:t>
            </a:r>
          </a:p>
          <a:p>
            <a:pPr marL="0" indent="0">
              <a:buNone/>
            </a:pPr>
            <a:r>
              <a:rPr lang="it-IT" dirty="0"/>
              <a:t> - Appendice B – Approfondimento su criteri di resa e fertilità del suolo.</a:t>
            </a:r>
          </a:p>
          <a:p>
            <a:pPr marL="0" indent="0">
              <a:buNone/>
            </a:pPr>
            <a:r>
              <a:rPr lang="it-IT" dirty="0"/>
              <a:t>- Appendice C – Approfondimento sull’integrazione dei sistemi </a:t>
            </a:r>
            <a:r>
              <a:rPr lang="it-IT" dirty="0" err="1"/>
              <a:t>agrivoltaici</a:t>
            </a:r>
            <a:r>
              <a:rPr lang="it-IT" dirty="0"/>
              <a:t> con il paesaggio.</a:t>
            </a:r>
          </a:p>
          <a:p>
            <a:pPr marL="0" indent="0">
              <a:buNone/>
            </a:pPr>
            <a:r>
              <a:rPr lang="it-IT" dirty="0"/>
              <a:t>- Appendice D – Ricadute sul territorio e sulla comunità.</a:t>
            </a:r>
          </a:p>
        </p:txBody>
      </p:sp>
    </p:spTree>
    <p:extLst>
      <p:ext uri="{BB962C8B-B14F-4D97-AF65-F5344CB8AC3E}">
        <p14:creationId xmlns:p14="http://schemas.microsoft.com/office/powerpoint/2010/main" val="365189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E64D7-BFBA-601B-F90C-6EBA2D576845}"/>
              </a:ext>
            </a:extLst>
          </p:cNvPr>
          <p:cNvSpPr>
            <a:spLocks noGrp="1"/>
          </p:cNvSpPr>
          <p:nvPr>
            <p:ph type="title"/>
          </p:nvPr>
        </p:nvSpPr>
        <p:spPr/>
        <p:txBody>
          <a:bodyPr>
            <a:normAutofit/>
          </a:bodyPr>
          <a:lstStyle/>
          <a:p>
            <a:r>
              <a:rPr lang="it-IT" dirty="0"/>
              <a:t>UNI 148:2023- classificazioni delle attività agricole</a:t>
            </a:r>
          </a:p>
        </p:txBody>
      </p:sp>
      <p:sp>
        <p:nvSpPr>
          <p:cNvPr id="3" name="Segnaposto contenuto 2">
            <a:extLst>
              <a:ext uri="{FF2B5EF4-FFF2-40B4-BE49-F238E27FC236}">
                <a16:creationId xmlns:a16="http://schemas.microsoft.com/office/drawing/2014/main" id="{4049F316-318E-AB5A-0CB8-00C2CCEC7A6E}"/>
              </a:ext>
            </a:extLst>
          </p:cNvPr>
          <p:cNvSpPr>
            <a:spLocks noGrp="1"/>
          </p:cNvSpPr>
          <p:nvPr>
            <p:ph idx="1"/>
          </p:nvPr>
        </p:nvSpPr>
        <p:spPr>
          <a:xfrm>
            <a:off x="1075865" y="1460966"/>
            <a:ext cx="10729447" cy="5262357"/>
          </a:xfrm>
        </p:spPr>
        <p:txBody>
          <a:bodyPr>
            <a:normAutofit/>
          </a:bodyPr>
          <a:lstStyle/>
          <a:p>
            <a:pPr marL="0" indent="0">
              <a:buNone/>
            </a:pPr>
            <a:r>
              <a:rPr lang="it-IT" dirty="0"/>
              <a:t>Classificazione attività agricole: secondo il codice Ateco di origine vegetale e animale incluse nella sezione A distinguendo tra</a:t>
            </a:r>
          </a:p>
        </p:txBody>
      </p:sp>
      <p:pic>
        <p:nvPicPr>
          <p:cNvPr id="2052" name="Picture 4">
            <a:extLst>
              <a:ext uri="{FF2B5EF4-FFF2-40B4-BE49-F238E27FC236}">
                <a16:creationId xmlns:a16="http://schemas.microsoft.com/office/drawing/2014/main" id="{51AB1EB7-9F4E-FAAC-A04F-436FAC6C1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870" y="3080260"/>
            <a:ext cx="2742609" cy="15597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ltivazione carciofi - Coltivazione Ortaggi - Come coltivare carciofi">
            <a:extLst>
              <a:ext uri="{FF2B5EF4-FFF2-40B4-BE49-F238E27FC236}">
                <a16:creationId xmlns:a16="http://schemas.microsoft.com/office/drawing/2014/main" id="{2448AD86-707B-DD26-A11C-A061BC253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249" y="3974516"/>
            <a:ext cx="1841406" cy="155977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308FCA01-8E60-7FC3-B83D-A76947599A02}"/>
              </a:ext>
            </a:extLst>
          </p:cNvPr>
          <p:cNvSpPr txBox="1"/>
          <p:nvPr/>
        </p:nvSpPr>
        <p:spPr>
          <a:xfrm>
            <a:off x="1817251" y="2420643"/>
            <a:ext cx="2742610" cy="400110"/>
          </a:xfrm>
          <a:prstGeom prst="rect">
            <a:avLst/>
          </a:prstGeom>
          <a:noFill/>
        </p:spPr>
        <p:txBody>
          <a:bodyPr wrap="none" rtlCol="0">
            <a:spAutoFit/>
          </a:bodyPr>
          <a:lstStyle/>
          <a:p>
            <a:r>
              <a:rPr lang="it-IT" sz="2000" b="1" dirty="0">
                <a:solidFill>
                  <a:schemeClr val="accent6"/>
                </a:solidFill>
              </a:rPr>
              <a:t>Colture non permanenti</a:t>
            </a:r>
          </a:p>
        </p:txBody>
      </p:sp>
      <p:sp>
        <p:nvSpPr>
          <p:cNvPr id="5" name="CasellaDiTesto 4">
            <a:extLst>
              <a:ext uri="{FF2B5EF4-FFF2-40B4-BE49-F238E27FC236}">
                <a16:creationId xmlns:a16="http://schemas.microsoft.com/office/drawing/2014/main" id="{394051BE-3520-CB12-967D-D077EBC5FCEA}"/>
              </a:ext>
            </a:extLst>
          </p:cNvPr>
          <p:cNvSpPr txBox="1"/>
          <p:nvPr/>
        </p:nvSpPr>
        <p:spPr>
          <a:xfrm>
            <a:off x="8224595" y="2389865"/>
            <a:ext cx="2688621" cy="461665"/>
          </a:xfrm>
          <a:prstGeom prst="rect">
            <a:avLst/>
          </a:prstGeom>
          <a:noFill/>
        </p:spPr>
        <p:txBody>
          <a:bodyPr wrap="none" rtlCol="0">
            <a:spAutoFit/>
          </a:bodyPr>
          <a:lstStyle/>
          <a:p>
            <a:r>
              <a:rPr lang="it-IT" sz="2400" b="1" dirty="0">
                <a:solidFill>
                  <a:schemeClr val="accent6"/>
                </a:solidFill>
              </a:rPr>
              <a:t>Colture permanenti</a:t>
            </a:r>
          </a:p>
        </p:txBody>
      </p:sp>
      <p:pic>
        <p:nvPicPr>
          <p:cNvPr id="2058" name="Picture 10" descr="Se gli oliveti imitano le vigne: in filari, per coltivazioni intensive ma  di qualità - la Repubblica">
            <a:extLst>
              <a:ext uri="{FF2B5EF4-FFF2-40B4-BE49-F238E27FC236}">
                <a16:creationId xmlns:a16="http://schemas.microsoft.com/office/drawing/2014/main" id="{10B70FD9-6DFF-5FED-398D-E6A883110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073" y="3080260"/>
            <a:ext cx="2324362" cy="1307454"/>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D34EF923-8286-A13E-9EBF-603A644BD452}"/>
              </a:ext>
            </a:extLst>
          </p:cNvPr>
          <p:cNvSpPr txBox="1"/>
          <p:nvPr/>
        </p:nvSpPr>
        <p:spPr>
          <a:xfrm>
            <a:off x="1511258" y="4714879"/>
            <a:ext cx="686406" cy="369332"/>
          </a:xfrm>
          <a:prstGeom prst="rect">
            <a:avLst/>
          </a:prstGeom>
          <a:noFill/>
        </p:spPr>
        <p:txBody>
          <a:bodyPr wrap="none" rtlCol="0">
            <a:spAutoFit/>
          </a:bodyPr>
          <a:lstStyle/>
          <a:p>
            <a:r>
              <a:rPr lang="it-IT" dirty="0"/>
              <a:t>risaie</a:t>
            </a:r>
          </a:p>
        </p:txBody>
      </p:sp>
      <p:sp>
        <p:nvSpPr>
          <p:cNvPr id="7" name="CasellaDiTesto 6">
            <a:extLst>
              <a:ext uri="{FF2B5EF4-FFF2-40B4-BE49-F238E27FC236}">
                <a16:creationId xmlns:a16="http://schemas.microsoft.com/office/drawing/2014/main" id="{41B41C64-BC96-7FB8-C107-7E67962BBE24}"/>
              </a:ext>
            </a:extLst>
          </p:cNvPr>
          <p:cNvSpPr txBox="1"/>
          <p:nvPr/>
        </p:nvSpPr>
        <p:spPr>
          <a:xfrm>
            <a:off x="4399600" y="3244334"/>
            <a:ext cx="844398" cy="369332"/>
          </a:xfrm>
          <a:prstGeom prst="rect">
            <a:avLst/>
          </a:prstGeom>
          <a:noFill/>
        </p:spPr>
        <p:txBody>
          <a:bodyPr wrap="none" rtlCol="0">
            <a:spAutoFit/>
          </a:bodyPr>
          <a:lstStyle/>
          <a:p>
            <a:r>
              <a:rPr lang="it-IT" dirty="0"/>
              <a:t>ortaggi</a:t>
            </a:r>
          </a:p>
        </p:txBody>
      </p:sp>
      <p:pic>
        <p:nvPicPr>
          <p:cNvPr id="2064" name="Picture 16" descr="Allarme in Italia: cosa sta succedendo alla frutta">
            <a:extLst>
              <a:ext uri="{FF2B5EF4-FFF2-40B4-BE49-F238E27FC236}">
                <a16:creationId xmlns:a16="http://schemas.microsoft.com/office/drawing/2014/main" id="{E05B7113-CF16-E57A-539B-A4573E8E9F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9183" y="3040532"/>
            <a:ext cx="2210481" cy="1257816"/>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EE525D91-7413-F097-F286-5F7379FF7200}"/>
              </a:ext>
            </a:extLst>
          </p:cNvPr>
          <p:cNvSpPr txBox="1"/>
          <p:nvPr/>
        </p:nvSpPr>
        <p:spPr>
          <a:xfrm>
            <a:off x="8117867" y="4640038"/>
            <a:ext cx="1451038" cy="400110"/>
          </a:xfrm>
          <a:prstGeom prst="rect">
            <a:avLst/>
          </a:prstGeom>
          <a:noFill/>
        </p:spPr>
        <p:txBody>
          <a:bodyPr wrap="none" rtlCol="0">
            <a:spAutoFit/>
          </a:bodyPr>
          <a:lstStyle/>
          <a:p>
            <a:r>
              <a:rPr lang="it-IT" sz="2000" b="1" dirty="0">
                <a:solidFill>
                  <a:schemeClr val="accent6"/>
                </a:solidFill>
              </a:rPr>
              <a:t>Allevamenti</a:t>
            </a:r>
          </a:p>
        </p:txBody>
      </p:sp>
      <p:pic>
        <p:nvPicPr>
          <p:cNvPr id="2066" name="Picture 18" descr="Fotovoltaico e pecore al pascolo, la nuova idea di Enel per gestire gli  impianti in Texas | Hardware Upgrade">
            <a:extLst>
              <a:ext uri="{FF2B5EF4-FFF2-40B4-BE49-F238E27FC236}">
                <a16:creationId xmlns:a16="http://schemas.microsoft.com/office/drawing/2014/main" id="{D9AB5F32-71AA-FBD3-4765-50CB14196E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8230" y="5217364"/>
            <a:ext cx="2393972" cy="1400555"/>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707262B2-7C6D-2064-49C7-B22E1A8FC315}"/>
              </a:ext>
            </a:extLst>
          </p:cNvPr>
          <p:cNvSpPr txBox="1"/>
          <p:nvPr/>
        </p:nvSpPr>
        <p:spPr>
          <a:xfrm>
            <a:off x="7224472" y="4380264"/>
            <a:ext cx="844398" cy="369332"/>
          </a:xfrm>
          <a:prstGeom prst="rect">
            <a:avLst/>
          </a:prstGeom>
          <a:noFill/>
        </p:spPr>
        <p:txBody>
          <a:bodyPr wrap="square" rtlCol="0">
            <a:spAutoFit/>
          </a:bodyPr>
          <a:lstStyle/>
          <a:p>
            <a:r>
              <a:rPr lang="it-IT" dirty="0"/>
              <a:t>Ulivi</a:t>
            </a:r>
          </a:p>
        </p:txBody>
      </p:sp>
      <p:sp>
        <p:nvSpPr>
          <p:cNvPr id="10" name="CasellaDiTesto 9">
            <a:extLst>
              <a:ext uri="{FF2B5EF4-FFF2-40B4-BE49-F238E27FC236}">
                <a16:creationId xmlns:a16="http://schemas.microsoft.com/office/drawing/2014/main" id="{24503B30-974B-4889-2531-D9BED72F55DF}"/>
              </a:ext>
            </a:extLst>
          </p:cNvPr>
          <p:cNvSpPr txBox="1"/>
          <p:nvPr/>
        </p:nvSpPr>
        <p:spPr>
          <a:xfrm>
            <a:off x="10452224" y="4388524"/>
            <a:ext cx="844398" cy="369332"/>
          </a:xfrm>
          <a:prstGeom prst="rect">
            <a:avLst/>
          </a:prstGeom>
          <a:noFill/>
        </p:spPr>
        <p:txBody>
          <a:bodyPr wrap="square" rtlCol="0">
            <a:spAutoFit/>
          </a:bodyPr>
          <a:lstStyle/>
          <a:p>
            <a:r>
              <a:rPr lang="it-IT" dirty="0"/>
              <a:t>frutteti</a:t>
            </a:r>
          </a:p>
        </p:txBody>
      </p:sp>
    </p:spTree>
    <p:extLst>
      <p:ext uri="{BB962C8B-B14F-4D97-AF65-F5344CB8AC3E}">
        <p14:creationId xmlns:p14="http://schemas.microsoft.com/office/powerpoint/2010/main" val="3482528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E64D7-BFBA-601B-F90C-6EBA2D576845}"/>
              </a:ext>
            </a:extLst>
          </p:cNvPr>
          <p:cNvSpPr>
            <a:spLocks noGrp="1"/>
          </p:cNvSpPr>
          <p:nvPr>
            <p:ph type="title"/>
          </p:nvPr>
        </p:nvSpPr>
        <p:spPr/>
        <p:txBody>
          <a:bodyPr>
            <a:normAutofit/>
          </a:bodyPr>
          <a:lstStyle/>
          <a:p>
            <a:r>
              <a:rPr lang="it-IT" dirty="0"/>
              <a:t>UNI 148:2023- classificazioni impianti </a:t>
            </a:r>
            <a:r>
              <a:rPr lang="it-IT" dirty="0" err="1"/>
              <a:t>Agrivoltaici</a:t>
            </a:r>
            <a:endParaRPr lang="it-IT" dirty="0"/>
          </a:p>
        </p:txBody>
      </p:sp>
      <p:sp>
        <p:nvSpPr>
          <p:cNvPr id="3" name="Segnaposto contenuto 2">
            <a:extLst>
              <a:ext uri="{FF2B5EF4-FFF2-40B4-BE49-F238E27FC236}">
                <a16:creationId xmlns:a16="http://schemas.microsoft.com/office/drawing/2014/main" id="{4049F316-318E-AB5A-0CB8-00C2CCEC7A6E}"/>
              </a:ext>
            </a:extLst>
          </p:cNvPr>
          <p:cNvSpPr>
            <a:spLocks noGrp="1"/>
          </p:cNvSpPr>
          <p:nvPr>
            <p:ph idx="1"/>
          </p:nvPr>
        </p:nvSpPr>
        <p:spPr>
          <a:xfrm>
            <a:off x="1075865" y="1460967"/>
            <a:ext cx="7478855" cy="4665514"/>
          </a:xfrm>
        </p:spPr>
        <p:txBody>
          <a:bodyPr>
            <a:normAutofit/>
          </a:bodyPr>
          <a:lstStyle/>
          <a:p>
            <a:pPr marL="0" indent="0">
              <a:buNone/>
            </a:pPr>
            <a:r>
              <a:rPr lang="it-IT" b="1" dirty="0"/>
              <a:t>impianti di TIPO 1</a:t>
            </a:r>
            <a:r>
              <a:rPr lang="it-IT" dirty="0"/>
              <a:t>: impianti </a:t>
            </a:r>
            <a:r>
              <a:rPr lang="it-IT" dirty="0" err="1"/>
              <a:t>agrivoltaici</a:t>
            </a:r>
            <a:r>
              <a:rPr lang="it-IT" dirty="0"/>
              <a:t> elevati (fissi, ad inseguimento </a:t>
            </a:r>
            <a:r>
              <a:rPr lang="it-IT" dirty="0" err="1"/>
              <a:t>monoassiale</a:t>
            </a:r>
            <a:r>
              <a:rPr lang="it-IT" dirty="0"/>
              <a:t>, ad inseguimento biassiale);</a:t>
            </a:r>
          </a:p>
          <a:p>
            <a:pPr marL="0" indent="0">
              <a:buNone/>
            </a:pPr>
            <a:endParaRPr lang="it-IT" dirty="0"/>
          </a:p>
          <a:p>
            <a:pPr marL="0" indent="0">
              <a:buNone/>
            </a:pPr>
            <a:r>
              <a:rPr lang="it-IT" b="1" dirty="0"/>
              <a:t>impianti di TIPO 2</a:t>
            </a:r>
            <a:r>
              <a:rPr lang="it-IT" dirty="0"/>
              <a:t>: impianti </a:t>
            </a:r>
            <a:r>
              <a:rPr lang="it-IT" dirty="0" err="1"/>
              <a:t>agrivoltaici</a:t>
            </a:r>
            <a:r>
              <a:rPr lang="it-IT" dirty="0"/>
              <a:t> interfilari (fissi, ad inseguimento </a:t>
            </a:r>
            <a:r>
              <a:rPr lang="it-IT" dirty="0" err="1"/>
              <a:t>monoassiale</a:t>
            </a:r>
            <a:r>
              <a:rPr lang="it-IT" dirty="0"/>
              <a:t>, ad inseguimento biassiale);</a:t>
            </a:r>
          </a:p>
          <a:p>
            <a:pPr marL="0" indent="0">
              <a:buNone/>
            </a:pPr>
            <a:endParaRPr lang="it-IT" dirty="0"/>
          </a:p>
          <a:p>
            <a:pPr marL="0" indent="0">
              <a:buNone/>
            </a:pPr>
            <a:endParaRPr lang="it-IT" dirty="0"/>
          </a:p>
          <a:p>
            <a:pPr marL="0" indent="0">
              <a:buNone/>
            </a:pPr>
            <a:r>
              <a:rPr lang="it-IT" dirty="0"/>
              <a:t>Impianti di </a:t>
            </a:r>
            <a:r>
              <a:rPr lang="it-IT" b="1" dirty="0"/>
              <a:t>TIPO 3</a:t>
            </a:r>
            <a:r>
              <a:rPr lang="it-IT" dirty="0"/>
              <a:t>: impianti </a:t>
            </a:r>
            <a:r>
              <a:rPr lang="it-IT" dirty="0" err="1"/>
              <a:t>agrivoltaici</a:t>
            </a:r>
            <a:r>
              <a:rPr lang="it-IT" dirty="0"/>
              <a:t> verticali.</a:t>
            </a:r>
          </a:p>
        </p:txBody>
      </p:sp>
      <p:pic>
        <p:nvPicPr>
          <p:cNvPr id="9" name="Immagine 8">
            <a:extLst>
              <a:ext uri="{FF2B5EF4-FFF2-40B4-BE49-F238E27FC236}">
                <a16:creationId xmlns:a16="http://schemas.microsoft.com/office/drawing/2014/main" id="{68799670-E4F3-796C-7333-34D56C9217E5}"/>
              </a:ext>
            </a:extLst>
          </p:cNvPr>
          <p:cNvPicPr>
            <a:picLocks noChangeAspect="1"/>
          </p:cNvPicPr>
          <p:nvPr/>
        </p:nvPicPr>
        <p:blipFill>
          <a:blip r:embed="rId2"/>
          <a:stretch>
            <a:fillRect/>
          </a:stretch>
        </p:blipFill>
        <p:spPr>
          <a:xfrm>
            <a:off x="8867732" y="1470755"/>
            <a:ext cx="2822349" cy="1276256"/>
          </a:xfrm>
          <a:prstGeom prst="rect">
            <a:avLst/>
          </a:prstGeom>
        </p:spPr>
      </p:pic>
      <p:pic>
        <p:nvPicPr>
          <p:cNvPr id="10" name="Immagine 9">
            <a:extLst>
              <a:ext uri="{FF2B5EF4-FFF2-40B4-BE49-F238E27FC236}">
                <a16:creationId xmlns:a16="http://schemas.microsoft.com/office/drawing/2014/main" id="{2E10637E-FBF4-8736-7B60-3A37848D0D50}"/>
              </a:ext>
            </a:extLst>
          </p:cNvPr>
          <p:cNvPicPr>
            <a:picLocks noChangeAspect="1"/>
          </p:cNvPicPr>
          <p:nvPr/>
        </p:nvPicPr>
        <p:blipFill>
          <a:blip r:embed="rId3"/>
          <a:stretch>
            <a:fillRect/>
          </a:stretch>
        </p:blipFill>
        <p:spPr>
          <a:xfrm>
            <a:off x="9060772" y="3319835"/>
            <a:ext cx="2822349" cy="1271938"/>
          </a:xfrm>
          <a:prstGeom prst="rect">
            <a:avLst/>
          </a:prstGeom>
        </p:spPr>
      </p:pic>
      <p:pic>
        <p:nvPicPr>
          <p:cNvPr id="11" name="Immagine 10">
            <a:extLst>
              <a:ext uri="{FF2B5EF4-FFF2-40B4-BE49-F238E27FC236}">
                <a16:creationId xmlns:a16="http://schemas.microsoft.com/office/drawing/2014/main" id="{5A53915A-B710-7D0D-CB8F-4DB418614F38}"/>
              </a:ext>
            </a:extLst>
          </p:cNvPr>
          <p:cNvPicPr>
            <a:picLocks noChangeAspect="1"/>
          </p:cNvPicPr>
          <p:nvPr/>
        </p:nvPicPr>
        <p:blipFill>
          <a:blip r:embed="rId4"/>
          <a:stretch>
            <a:fillRect/>
          </a:stretch>
        </p:blipFill>
        <p:spPr>
          <a:xfrm>
            <a:off x="8987566" y="5164597"/>
            <a:ext cx="2796296" cy="1424103"/>
          </a:xfrm>
          <a:prstGeom prst="rect">
            <a:avLst/>
          </a:prstGeom>
        </p:spPr>
      </p:pic>
    </p:spTree>
    <p:extLst>
      <p:ext uri="{BB962C8B-B14F-4D97-AF65-F5344CB8AC3E}">
        <p14:creationId xmlns:p14="http://schemas.microsoft.com/office/powerpoint/2010/main" val="891139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E64D7-BFBA-601B-F90C-6EBA2D576845}"/>
              </a:ext>
            </a:extLst>
          </p:cNvPr>
          <p:cNvSpPr>
            <a:spLocks noGrp="1"/>
          </p:cNvSpPr>
          <p:nvPr>
            <p:ph type="title"/>
          </p:nvPr>
        </p:nvSpPr>
        <p:spPr/>
        <p:txBody>
          <a:bodyPr>
            <a:normAutofit/>
          </a:bodyPr>
          <a:lstStyle/>
          <a:p>
            <a:r>
              <a:rPr lang="it-IT" dirty="0"/>
              <a:t>UNI 148:2023- classificazioni impianti </a:t>
            </a:r>
            <a:r>
              <a:rPr lang="it-IT" dirty="0" err="1"/>
              <a:t>Agrivoltaici</a:t>
            </a:r>
            <a:endParaRPr lang="it-IT" dirty="0"/>
          </a:p>
        </p:txBody>
      </p:sp>
      <p:sp>
        <p:nvSpPr>
          <p:cNvPr id="3" name="Segnaposto contenuto 2">
            <a:extLst>
              <a:ext uri="{FF2B5EF4-FFF2-40B4-BE49-F238E27FC236}">
                <a16:creationId xmlns:a16="http://schemas.microsoft.com/office/drawing/2014/main" id="{4049F316-318E-AB5A-0CB8-00C2CCEC7A6E}"/>
              </a:ext>
            </a:extLst>
          </p:cNvPr>
          <p:cNvSpPr>
            <a:spLocks noGrp="1"/>
          </p:cNvSpPr>
          <p:nvPr>
            <p:ph idx="1"/>
          </p:nvPr>
        </p:nvSpPr>
        <p:spPr>
          <a:xfrm>
            <a:off x="1075865" y="1460967"/>
            <a:ext cx="7478855" cy="4665514"/>
          </a:xfrm>
        </p:spPr>
        <p:txBody>
          <a:bodyPr>
            <a:normAutofit/>
          </a:bodyPr>
          <a:lstStyle/>
          <a:p>
            <a:pPr marL="0" indent="0">
              <a:buNone/>
            </a:pPr>
            <a:r>
              <a:rPr lang="it-IT" b="1" dirty="0"/>
              <a:t>Definisce delle sottocategorie in funzione dell’attività agricola sul sito di riferimento:</a:t>
            </a:r>
          </a:p>
          <a:p>
            <a:pPr marL="0" indent="0">
              <a:buNone/>
            </a:pPr>
            <a:r>
              <a:rPr lang="it-IT" b="1" dirty="0"/>
              <a:t>Sottocategoria A : </a:t>
            </a:r>
            <a:r>
              <a:rPr lang="it-IT" dirty="0"/>
              <a:t>colture permanenti (</a:t>
            </a:r>
            <a:r>
              <a:rPr lang="it-IT" dirty="0" err="1"/>
              <a:t>frutteti,vigneti</a:t>
            </a:r>
            <a:r>
              <a:rPr lang="it-IT" dirty="0"/>
              <a:t>, </a:t>
            </a:r>
            <a:r>
              <a:rPr lang="it-IT" dirty="0" err="1"/>
              <a:t>ecc</a:t>
            </a:r>
            <a:r>
              <a:rPr lang="it-IT" dirty="0"/>
              <a:t>);</a:t>
            </a:r>
          </a:p>
          <a:p>
            <a:pPr marL="0" indent="0">
              <a:buNone/>
            </a:pPr>
            <a:r>
              <a:rPr lang="it-IT" b="1" dirty="0"/>
              <a:t>Sottocategoria B : </a:t>
            </a:r>
            <a:r>
              <a:rPr lang="it-IT" dirty="0"/>
              <a:t>colture </a:t>
            </a:r>
            <a:r>
              <a:rPr lang="it-IT" dirty="0" err="1"/>
              <a:t>annualie</a:t>
            </a:r>
            <a:r>
              <a:rPr lang="it-IT" dirty="0"/>
              <a:t> pluriennali (cerealicole, orticole, foraggere, prato); </a:t>
            </a:r>
          </a:p>
          <a:p>
            <a:pPr marL="0" indent="0">
              <a:buNone/>
            </a:pPr>
            <a:r>
              <a:rPr lang="it-IT" b="1" dirty="0"/>
              <a:t>Sottocategoria C: </a:t>
            </a:r>
            <a:r>
              <a:rPr lang="it-IT" dirty="0"/>
              <a:t>zootecnia (pascolo di bovini, ovini, avicoli)</a:t>
            </a:r>
          </a:p>
        </p:txBody>
      </p:sp>
    </p:spTree>
    <p:extLst>
      <p:ext uri="{BB962C8B-B14F-4D97-AF65-F5344CB8AC3E}">
        <p14:creationId xmlns:p14="http://schemas.microsoft.com/office/powerpoint/2010/main" val="3757042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E64D7-BFBA-601B-F90C-6EBA2D576845}"/>
              </a:ext>
            </a:extLst>
          </p:cNvPr>
          <p:cNvSpPr>
            <a:spLocks noGrp="1"/>
          </p:cNvSpPr>
          <p:nvPr>
            <p:ph type="title"/>
          </p:nvPr>
        </p:nvSpPr>
        <p:spPr/>
        <p:txBody>
          <a:bodyPr>
            <a:normAutofit/>
          </a:bodyPr>
          <a:lstStyle/>
          <a:p>
            <a:r>
              <a:rPr lang="it-IT" dirty="0"/>
              <a:t>UNI 148:2023- classificazioni impianti </a:t>
            </a:r>
            <a:r>
              <a:rPr lang="it-IT" dirty="0" err="1"/>
              <a:t>Agrivoltaici</a:t>
            </a:r>
            <a:endParaRPr lang="it-IT" dirty="0"/>
          </a:p>
        </p:txBody>
      </p:sp>
      <p:sp>
        <p:nvSpPr>
          <p:cNvPr id="3" name="Segnaposto contenuto 2">
            <a:extLst>
              <a:ext uri="{FF2B5EF4-FFF2-40B4-BE49-F238E27FC236}">
                <a16:creationId xmlns:a16="http://schemas.microsoft.com/office/drawing/2014/main" id="{4049F316-318E-AB5A-0CB8-00C2CCEC7A6E}"/>
              </a:ext>
            </a:extLst>
          </p:cNvPr>
          <p:cNvSpPr>
            <a:spLocks noGrp="1"/>
          </p:cNvSpPr>
          <p:nvPr>
            <p:ph idx="1"/>
          </p:nvPr>
        </p:nvSpPr>
        <p:spPr>
          <a:xfrm>
            <a:off x="769794" y="1297340"/>
            <a:ext cx="10885394" cy="3370193"/>
          </a:xfrm>
        </p:spPr>
        <p:txBody>
          <a:bodyPr>
            <a:normAutofit fontScale="85000" lnSpcReduction="20000"/>
          </a:bodyPr>
          <a:lstStyle/>
          <a:p>
            <a:pPr marL="0" indent="0">
              <a:buNone/>
            </a:pPr>
            <a:r>
              <a:rPr lang="it-IT" b="1" dirty="0"/>
              <a:t>Specifica cosa intende per altezza minima</a:t>
            </a:r>
          </a:p>
          <a:p>
            <a:pPr marL="0" indent="0">
              <a:buNone/>
            </a:pPr>
            <a:r>
              <a:rPr lang="it-IT" dirty="0"/>
              <a:t>Per gli </a:t>
            </a:r>
            <a:r>
              <a:rPr lang="it-IT" b="1" dirty="0"/>
              <a:t>impianti fis</a:t>
            </a:r>
            <a:r>
              <a:rPr lang="it-IT" dirty="0"/>
              <a:t>si l’altezza libera da terra è l’altezza misurata da terra fino al bordo inferiore del modulo fotovoltaico</a:t>
            </a:r>
          </a:p>
          <a:p>
            <a:pPr marL="0" indent="0">
              <a:buNone/>
            </a:pPr>
            <a:r>
              <a:rPr lang="it-IT" dirty="0"/>
              <a:t>Per le </a:t>
            </a:r>
            <a:r>
              <a:rPr lang="it-IT" b="1" dirty="0"/>
              <a:t>strutture ad inseguimento</a:t>
            </a:r>
            <a:r>
              <a:rPr lang="it-IT" dirty="0"/>
              <a:t>, l’altezza è misurata con i moduli collocati alla massima inclinazione tecnicamente raggiungibile.</a:t>
            </a:r>
          </a:p>
          <a:p>
            <a:pPr marL="0" indent="0">
              <a:buNone/>
            </a:pPr>
            <a:r>
              <a:rPr lang="it-IT" dirty="0"/>
              <a:t>Definisce impianto </a:t>
            </a:r>
            <a:r>
              <a:rPr lang="it-IT" b="1" dirty="0" err="1"/>
              <a:t>agrivoltaico</a:t>
            </a:r>
            <a:r>
              <a:rPr lang="it-IT" b="1" dirty="0"/>
              <a:t> elevato</a:t>
            </a:r>
            <a:r>
              <a:rPr lang="it-IT" dirty="0"/>
              <a:t>, l’altezza libera da terra viene stabilita in fase di progettazione in funzione dell’attività agricola svolta e in ogni caso dovrà essere maggiore dei seguenti valori</a:t>
            </a:r>
          </a:p>
          <a:p>
            <a:pPr marL="0" indent="0">
              <a:buNone/>
            </a:pPr>
            <a:r>
              <a:rPr lang="it-IT" dirty="0"/>
              <a:t>- per le sottocategorie A e B: 2.1 m </a:t>
            </a:r>
          </a:p>
          <a:p>
            <a:pPr marL="0" indent="0">
              <a:buNone/>
            </a:pPr>
            <a:r>
              <a:rPr lang="it-IT" dirty="0"/>
              <a:t>- per la sottocategoria C: 1.3 m </a:t>
            </a:r>
          </a:p>
        </p:txBody>
      </p:sp>
      <p:pic>
        <p:nvPicPr>
          <p:cNvPr id="4" name="Immagine 3">
            <a:extLst>
              <a:ext uri="{FF2B5EF4-FFF2-40B4-BE49-F238E27FC236}">
                <a16:creationId xmlns:a16="http://schemas.microsoft.com/office/drawing/2014/main" id="{F6DB3EA7-DFFF-8C42-2B26-4A694568A8CA}"/>
              </a:ext>
            </a:extLst>
          </p:cNvPr>
          <p:cNvPicPr>
            <a:picLocks noChangeAspect="1"/>
          </p:cNvPicPr>
          <p:nvPr/>
        </p:nvPicPr>
        <p:blipFill>
          <a:blip r:embed="rId3"/>
          <a:stretch>
            <a:fillRect/>
          </a:stretch>
        </p:blipFill>
        <p:spPr>
          <a:xfrm>
            <a:off x="3807725" y="4537643"/>
            <a:ext cx="8063241" cy="2320357"/>
          </a:xfrm>
          <a:prstGeom prst="rect">
            <a:avLst/>
          </a:prstGeom>
        </p:spPr>
      </p:pic>
      <p:sp>
        <p:nvSpPr>
          <p:cNvPr id="5" name="Segnaposto contenuto 2">
            <a:extLst>
              <a:ext uri="{FF2B5EF4-FFF2-40B4-BE49-F238E27FC236}">
                <a16:creationId xmlns:a16="http://schemas.microsoft.com/office/drawing/2014/main" id="{18F55E64-7263-244A-C809-0CE155F1122D}"/>
              </a:ext>
            </a:extLst>
          </p:cNvPr>
          <p:cNvSpPr txBox="1">
            <a:spLocks/>
          </p:cNvSpPr>
          <p:nvPr/>
        </p:nvSpPr>
        <p:spPr>
          <a:xfrm>
            <a:off x="880269" y="4667533"/>
            <a:ext cx="2816981" cy="182880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t>l’altezza libera da terra deve essere commisurata alla coltura o tipologia di allevamento esistente sul terreno. </a:t>
            </a:r>
          </a:p>
        </p:txBody>
      </p:sp>
    </p:spTree>
    <p:extLst>
      <p:ext uri="{BB962C8B-B14F-4D97-AF65-F5344CB8AC3E}">
        <p14:creationId xmlns:p14="http://schemas.microsoft.com/office/powerpoint/2010/main" val="366516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E64D7-BFBA-601B-F90C-6EBA2D576845}"/>
              </a:ext>
            </a:extLst>
          </p:cNvPr>
          <p:cNvSpPr>
            <a:spLocks noGrp="1"/>
          </p:cNvSpPr>
          <p:nvPr>
            <p:ph type="title"/>
          </p:nvPr>
        </p:nvSpPr>
        <p:spPr/>
        <p:txBody>
          <a:bodyPr>
            <a:normAutofit/>
          </a:bodyPr>
          <a:lstStyle/>
          <a:p>
            <a:r>
              <a:rPr lang="it-IT" dirty="0"/>
              <a:t>UNI 148:2023- caratteristiche tecniche</a:t>
            </a:r>
          </a:p>
        </p:txBody>
      </p:sp>
      <p:sp>
        <p:nvSpPr>
          <p:cNvPr id="3" name="Segnaposto contenuto 2">
            <a:extLst>
              <a:ext uri="{FF2B5EF4-FFF2-40B4-BE49-F238E27FC236}">
                <a16:creationId xmlns:a16="http://schemas.microsoft.com/office/drawing/2014/main" id="{4049F316-318E-AB5A-0CB8-00C2CCEC7A6E}"/>
              </a:ext>
            </a:extLst>
          </p:cNvPr>
          <p:cNvSpPr>
            <a:spLocks noGrp="1"/>
          </p:cNvSpPr>
          <p:nvPr>
            <p:ph idx="1"/>
          </p:nvPr>
        </p:nvSpPr>
        <p:spPr>
          <a:xfrm>
            <a:off x="769794" y="1297341"/>
            <a:ext cx="10885394" cy="5407938"/>
          </a:xfrm>
        </p:spPr>
        <p:txBody>
          <a:bodyPr>
            <a:normAutofit/>
          </a:bodyPr>
          <a:lstStyle/>
          <a:p>
            <a:pPr marL="0" indent="0">
              <a:buNone/>
            </a:pPr>
            <a:r>
              <a:rPr lang="it-IT" dirty="0"/>
              <a:t>Individua le caratteristiche tecniche:</a:t>
            </a:r>
          </a:p>
          <a:p>
            <a:pPr marL="0" indent="0">
              <a:buNone/>
            </a:pPr>
            <a:r>
              <a:rPr lang="it-IT" b="1" dirty="0"/>
              <a:t>TECNOLOGIA DELLE CELLE, </a:t>
            </a:r>
            <a:r>
              <a:rPr lang="it-IT" dirty="0"/>
              <a:t>: fa alcuni esempi  delle tipologie possibile indicando l’efficienza</a:t>
            </a:r>
            <a:endParaRPr lang="it-IT" b="1" dirty="0"/>
          </a:p>
          <a:p>
            <a:pPr marL="0" indent="0">
              <a:buNone/>
            </a:pPr>
            <a:r>
              <a:rPr lang="it-IT" b="1" dirty="0"/>
              <a:t>TIPOLOGIA DEI MODULI: </a:t>
            </a:r>
            <a:r>
              <a:rPr lang="it-IT" dirty="0"/>
              <a:t>opachi, semitrasparenti, translucidi e bifacciali</a:t>
            </a:r>
            <a:r>
              <a:rPr lang="it-IT" b="1" dirty="0"/>
              <a:t>.</a:t>
            </a:r>
            <a:endParaRPr lang="it-IT" dirty="0"/>
          </a:p>
          <a:p>
            <a:pPr marL="0" indent="0">
              <a:buNone/>
            </a:pPr>
            <a:r>
              <a:rPr lang="it-IT" b="1" dirty="0"/>
              <a:t>SISTEMI DI FISSAGGIO </a:t>
            </a:r>
            <a:r>
              <a:rPr lang="it-IT" dirty="0"/>
              <a:t>tracker fissi e tracker ad inseguimento</a:t>
            </a:r>
          </a:p>
          <a:p>
            <a:pPr marL="0" indent="0">
              <a:buNone/>
            </a:pPr>
            <a:r>
              <a:rPr lang="it-IT" dirty="0"/>
              <a:t>Individua le caratteristiche di integrazione  fotovoltaici e agricoltura:</a:t>
            </a:r>
          </a:p>
          <a:p>
            <a:pPr marL="0" indent="0">
              <a:buNone/>
            </a:pPr>
            <a:r>
              <a:rPr lang="it-IT" b="1" dirty="0"/>
              <a:t>DISPONIBILITÀ DI IRRAGGIAMENTO</a:t>
            </a:r>
          </a:p>
          <a:p>
            <a:pPr marL="0" indent="0">
              <a:buNone/>
            </a:pPr>
            <a:r>
              <a:rPr lang="it-IT" b="1" dirty="0"/>
              <a:t>TIPOLOGIA E MATERIALI DELLE STRUTTURE E DELLE FONDAZIONI</a:t>
            </a:r>
          </a:p>
          <a:p>
            <a:pPr marL="0" indent="0">
              <a:buNone/>
            </a:pPr>
            <a:r>
              <a:rPr lang="it-IT" b="1" dirty="0"/>
              <a:t>CONSIDERAZIONI SULLE ATTIVITÀ DI INSTALLAZIONE E MANUTENZIONE</a:t>
            </a:r>
          </a:p>
          <a:p>
            <a:pPr marL="0" indent="0">
              <a:buNone/>
            </a:pPr>
            <a:r>
              <a:rPr lang="it-IT" b="1" dirty="0"/>
              <a:t>FERTILITA’ DEL SUOLO</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478016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E64D7-BFBA-601B-F90C-6EBA2D576845}"/>
              </a:ext>
            </a:extLst>
          </p:cNvPr>
          <p:cNvSpPr>
            <a:spLocks noGrp="1"/>
          </p:cNvSpPr>
          <p:nvPr>
            <p:ph type="title"/>
          </p:nvPr>
        </p:nvSpPr>
        <p:spPr/>
        <p:txBody>
          <a:bodyPr>
            <a:normAutofit/>
          </a:bodyPr>
          <a:lstStyle/>
          <a:p>
            <a:r>
              <a:rPr lang="it-IT" dirty="0"/>
              <a:t>UNI 148:2023- caratteristiche tecniche</a:t>
            </a:r>
          </a:p>
        </p:txBody>
      </p:sp>
      <p:sp>
        <p:nvSpPr>
          <p:cNvPr id="3" name="Segnaposto contenuto 2">
            <a:extLst>
              <a:ext uri="{FF2B5EF4-FFF2-40B4-BE49-F238E27FC236}">
                <a16:creationId xmlns:a16="http://schemas.microsoft.com/office/drawing/2014/main" id="{4049F316-318E-AB5A-0CB8-00C2CCEC7A6E}"/>
              </a:ext>
            </a:extLst>
          </p:cNvPr>
          <p:cNvSpPr>
            <a:spLocks noGrp="1"/>
          </p:cNvSpPr>
          <p:nvPr>
            <p:ph idx="1"/>
          </p:nvPr>
        </p:nvSpPr>
        <p:spPr>
          <a:xfrm>
            <a:off x="934894" y="1297341"/>
            <a:ext cx="10885394" cy="5407938"/>
          </a:xfrm>
        </p:spPr>
        <p:txBody>
          <a:bodyPr>
            <a:normAutofit lnSpcReduction="10000"/>
          </a:bodyPr>
          <a:lstStyle/>
          <a:p>
            <a:pPr marL="0" indent="0">
              <a:buNone/>
            </a:pPr>
            <a:r>
              <a:rPr lang="it-IT" dirty="0"/>
              <a:t>REQUISITI TECNICI DEI SISTEMI AGRIVOLTAICI, riprendono i criteri delle linee guida del </a:t>
            </a:r>
            <a:r>
              <a:rPr lang="it-IT" dirty="0" err="1"/>
              <a:t>MiTE</a:t>
            </a:r>
            <a:r>
              <a:rPr lang="it-IT" dirty="0"/>
              <a:t> (2022) dando maggiori chiarimenti. Riportiamo alcuni esempi:</a:t>
            </a:r>
          </a:p>
          <a:p>
            <a:r>
              <a:rPr lang="it-IT" b="1" dirty="0"/>
              <a:t>superficie complessiva dei moduli fotovoltaici </a:t>
            </a:r>
            <a:r>
              <a:rPr lang="it-IT" dirty="0"/>
              <a:t>(</a:t>
            </a:r>
            <a:r>
              <a:rPr lang="it-IT" b="1" dirty="0" err="1"/>
              <a:t>S</a:t>
            </a:r>
            <a:r>
              <a:rPr lang="it-IT" b="1" baseline="-25000" dirty="0" err="1"/>
              <a:t>pv</a:t>
            </a:r>
            <a:r>
              <a:rPr lang="it-IT" dirty="0"/>
              <a:t>) bisogna considerare la somma delle superfici individuate dal profilo esterno di massimo ingombro di tutti i moduli fotovoltaici costituenti l’impianto, come dedotte dalla scheda tecnica del modulo utilizzato.</a:t>
            </a:r>
          </a:p>
          <a:p>
            <a:r>
              <a:rPr lang="it-IT" b="1" dirty="0"/>
              <a:t>Resa agricola </a:t>
            </a:r>
            <a:r>
              <a:rPr lang="it-IT" dirty="0"/>
              <a:t>(</a:t>
            </a:r>
            <a:r>
              <a:rPr lang="it-IT" b="1" dirty="0"/>
              <a:t>R</a:t>
            </a:r>
            <a:r>
              <a:rPr lang="it-IT" b="1" baseline="-25000" dirty="0"/>
              <a:t>a</a:t>
            </a:r>
            <a:r>
              <a:rPr lang="it-IT" dirty="0"/>
              <a:t>) mette in relazione la quantità di prodotto agricolo con la superficie agricola coltivata. La resa agricola in un sistema </a:t>
            </a:r>
            <a:r>
              <a:rPr lang="it-IT" dirty="0" err="1"/>
              <a:t>agrivoltaico</a:t>
            </a:r>
            <a:r>
              <a:rPr lang="it-IT" dirty="0"/>
              <a:t> (</a:t>
            </a:r>
            <a:r>
              <a:rPr lang="it-IT" dirty="0" err="1"/>
              <a:t>R</a:t>
            </a:r>
            <a:r>
              <a:rPr lang="it-IT" baseline="-25000" dirty="0" err="1"/>
              <a:t>a,APV</a:t>
            </a:r>
            <a:r>
              <a:rPr lang="it-IT" dirty="0"/>
              <a:t>) è espressa in (t ha-1) ed è data dal rapporto fra la produzione agricola in </a:t>
            </a:r>
            <a:r>
              <a:rPr lang="it-IT" dirty="0" err="1"/>
              <a:t>agrivoltaico</a:t>
            </a:r>
            <a:r>
              <a:rPr lang="it-IT" dirty="0"/>
              <a:t> (P</a:t>
            </a:r>
            <a:r>
              <a:rPr lang="it-IT" baseline="-25000" dirty="0"/>
              <a:t>APV, t</a:t>
            </a:r>
            <a:r>
              <a:rPr lang="it-IT" dirty="0"/>
              <a:t>) e la superficie totale del sistema </a:t>
            </a:r>
            <a:r>
              <a:rPr lang="it-IT" dirty="0" err="1"/>
              <a:t>agrivoltaico</a:t>
            </a:r>
            <a:r>
              <a:rPr lang="it-IT" dirty="0"/>
              <a:t> (ha).</a:t>
            </a:r>
          </a:p>
          <a:p>
            <a:pPr marL="0" indent="0">
              <a:buNone/>
            </a:pPr>
            <a:r>
              <a:rPr lang="it-IT" dirty="0"/>
              <a:t>    </a:t>
            </a:r>
            <a:r>
              <a:rPr lang="it-IT" dirty="0" err="1"/>
              <a:t>R</a:t>
            </a:r>
            <a:r>
              <a:rPr lang="it-IT" baseline="-25000" dirty="0" err="1"/>
              <a:t>a,APV</a:t>
            </a:r>
            <a:r>
              <a:rPr lang="it-IT" dirty="0"/>
              <a:t>= P</a:t>
            </a:r>
            <a:r>
              <a:rPr lang="it-IT" baseline="-25000" dirty="0"/>
              <a:t>APV</a:t>
            </a:r>
            <a:r>
              <a:rPr lang="it-IT" dirty="0"/>
              <a:t>/</a:t>
            </a:r>
            <a:r>
              <a:rPr lang="it-IT" dirty="0" err="1"/>
              <a:t>S</a:t>
            </a:r>
            <a:r>
              <a:rPr lang="it-IT" baseline="-25000" dirty="0" err="1"/>
              <a:t>tot</a:t>
            </a:r>
            <a:endParaRPr lang="it-IT" dirty="0"/>
          </a:p>
          <a:p>
            <a:r>
              <a:rPr lang="it-IT" dirty="0"/>
              <a:t> </a:t>
            </a:r>
          </a:p>
          <a:p>
            <a:pPr marL="0" indent="0">
              <a:buNone/>
            </a:pPr>
            <a:endParaRPr lang="it-IT" dirty="0"/>
          </a:p>
        </p:txBody>
      </p:sp>
    </p:spTree>
    <p:extLst>
      <p:ext uri="{BB962C8B-B14F-4D97-AF65-F5344CB8AC3E}">
        <p14:creationId xmlns:p14="http://schemas.microsoft.com/office/powerpoint/2010/main" val="1875615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E64D7-BFBA-601B-F90C-6EBA2D576845}"/>
              </a:ext>
            </a:extLst>
          </p:cNvPr>
          <p:cNvSpPr>
            <a:spLocks noGrp="1"/>
          </p:cNvSpPr>
          <p:nvPr>
            <p:ph type="title"/>
          </p:nvPr>
        </p:nvSpPr>
        <p:spPr/>
        <p:txBody>
          <a:bodyPr>
            <a:normAutofit/>
          </a:bodyPr>
          <a:lstStyle/>
          <a:p>
            <a:r>
              <a:rPr lang="it-IT" dirty="0"/>
              <a:t>UNI 148:2023- caratteristiche tecniche</a:t>
            </a:r>
          </a:p>
        </p:txBody>
      </p:sp>
      <p:sp>
        <p:nvSpPr>
          <p:cNvPr id="3" name="Segnaposto contenuto 2">
            <a:extLst>
              <a:ext uri="{FF2B5EF4-FFF2-40B4-BE49-F238E27FC236}">
                <a16:creationId xmlns:a16="http://schemas.microsoft.com/office/drawing/2014/main" id="{4049F316-318E-AB5A-0CB8-00C2CCEC7A6E}"/>
              </a:ext>
            </a:extLst>
          </p:cNvPr>
          <p:cNvSpPr>
            <a:spLocks noGrp="1"/>
          </p:cNvSpPr>
          <p:nvPr>
            <p:ph idx="1"/>
          </p:nvPr>
        </p:nvSpPr>
        <p:spPr>
          <a:xfrm>
            <a:off x="934894" y="1297341"/>
            <a:ext cx="10885394" cy="5407938"/>
          </a:xfrm>
        </p:spPr>
        <p:txBody>
          <a:bodyPr>
            <a:normAutofit/>
          </a:bodyPr>
          <a:lstStyle/>
          <a:p>
            <a:r>
              <a:rPr lang="it-IT" sz="2800" b="1" dirty="0">
                <a:effectLst/>
              </a:rPr>
              <a:t>Land </a:t>
            </a:r>
            <a:r>
              <a:rPr lang="it-IT" sz="2800" b="1" dirty="0" err="1">
                <a:effectLst/>
              </a:rPr>
              <a:t>Equivalent</a:t>
            </a:r>
            <a:r>
              <a:rPr lang="it-IT" sz="2800" b="1" dirty="0">
                <a:effectLst/>
              </a:rPr>
              <a:t> Ratio : </a:t>
            </a:r>
            <a:r>
              <a:rPr lang="it-IT" sz="2800" dirty="0">
                <a:effectLst/>
              </a:rPr>
              <a:t>viene utilizzato per calcolare l’efficienza nell’uso del suolo per un sistema a un solo indirizzo produttivo (es. solo agricolo o solo elettrico nel caso di fotovoltaici montati a terra) rispetto a un sistema combinato così come può essere il sistema </a:t>
            </a:r>
            <a:r>
              <a:rPr lang="it-IT" sz="2800" dirty="0" err="1">
                <a:effectLst/>
              </a:rPr>
              <a:t>agrivoltaico</a:t>
            </a:r>
            <a:r>
              <a:rPr lang="it-IT" sz="2800" dirty="0">
                <a:effectLst/>
              </a:rPr>
              <a:t>. </a:t>
            </a:r>
          </a:p>
          <a:p>
            <a:pPr marL="0" indent="0">
              <a:buNone/>
            </a:pPr>
            <a:r>
              <a:rPr lang="it-IT" sz="2800" dirty="0"/>
              <a:t>   LER= </a:t>
            </a:r>
            <a:r>
              <a:rPr lang="it-IT" sz="2800" dirty="0" err="1"/>
              <a:t>FV</a:t>
            </a:r>
            <a:r>
              <a:rPr lang="it-IT" sz="2800" baseline="-25000" dirty="0" err="1"/>
              <a:t>agri</a:t>
            </a:r>
            <a:r>
              <a:rPr lang="it-IT" sz="2800" dirty="0"/>
              <a:t>/</a:t>
            </a:r>
            <a:r>
              <a:rPr lang="it-IT" sz="2800" dirty="0" err="1"/>
              <a:t>FV</a:t>
            </a:r>
            <a:r>
              <a:rPr lang="it-IT" sz="2800" baseline="-25000" dirty="0" err="1"/>
              <a:t>standards</a:t>
            </a:r>
            <a:r>
              <a:rPr lang="it-IT" sz="2800" dirty="0"/>
              <a:t> + </a:t>
            </a:r>
            <a:r>
              <a:rPr lang="it-IT" sz="2800" dirty="0" err="1"/>
              <a:t>R</a:t>
            </a:r>
            <a:r>
              <a:rPr lang="it-IT" sz="2800" baseline="-25000" dirty="0" err="1"/>
              <a:t>a,APV</a:t>
            </a:r>
            <a:r>
              <a:rPr lang="it-IT" sz="2800" dirty="0"/>
              <a:t> /</a:t>
            </a:r>
            <a:r>
              <a:rPr lang="it-IT" sz="2800" dirty="0" err="1"/>
              <a:t>R</a:t>
            </a:r>
            <a:r>
              <a:rPr lang="it-IT" sz="2800" baseline="-25000" dirty="0" err="1"/>
              <a:t>a,standard</a:t>
            </a:r>
            <a:endParaRPr lang="it-IT" sz="2800" baseline="-25000" dirty="0"/>
          </a:p>
          <a:p>
            <a:endParaRPr lang="it-IT" sz="2800" baseline="-25000" dirty="0"/>
          </a:p>
          <a:p>
            <a:pPr marL="0" indent="0">
              <a:buNone/>
            </a:pPr>
            <a:endParaRPr lang="it-IT" dirty="0"/>
          </a:p>
        </p:txBody>
      </p:sp>
      <p:pic>
        <p:nvPicPr>
          <p:cNvPr id="4" name="Immagine 3">
            <a:extLst>
              <a:ext uri="{FF2B5EF4-FFF2-40B4-BE49-F238E27FC236}">
                <a16:creationId xmlns:a16="http://schemas.microsoft.com/office/drawing/2014/main" id="{8F61701D-3680-6438-DF56-C6D7DB7C83EA}"/>
              </a:ext>
            </a:extLst>
          </p:cNvPr>
          <p:cNvPicPr>
            <a:picLocks noChangeAspect="1"/>
          </p:cNvPicPr>
          <p:nvPr/>
        </p:nvPicPr>
        <p:blipFill>
          <a:blip r:embed="rId3"/>
          <a:stretch>
            <a:fillRect/>
          </a:stretch>
        </p:blipFill>
        <p:spPr>
          <a:xfrm>
            <a:off x="5602957" y="3545222"/>
            <a:ext cx="6371815" cy="2734462"/>
          </a:xfrm>
          <a:prstGeom prst="rect">
            <a:avLst/>
          </a:prstGeom>
        </p:spPr>
      </p:pic>
      <p:sp>
        <p:nvSpPr>
          <p:cNvPr id="5" name="Segnaposto contenuto 2">
            <a:extLst>
              <a:ext uri="{FF2B5EF4-FFF2-40B4-BE49-F238E27FC236}">
                <a16:creationId xmlns:a16="http://schemas.microsoft.com/office/drawing/2014/main" id="{C89D3334-FC40-456D-F7C5-CC0FDF72D1AE}"/>
              </a:ext>
            </a:extLst>
          </p:cNvPr>
          <p:cNvSpPr txBox="1">
            <a:spLocks/>
          </p:cNvSpPr>
          <p:nvPr/>
        </p:nvSpPr>
        <p:spPr>
          <a:xfrm>
            <a:off x="934894" y="3575715"/>
            <a:ext cx="4668063" cy="29093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dirty="0"/>
              <a:t>Il calcolo di </a:t>
            </a:r>
            <a:r>
              <a:rPr lang="it-IT" b="1" dirty="0" err="1"/>
              <a:t>FV</a:t>
            </a:r>
            <a:r>
              <a:rPr lang="it-IT" b="1" baseline="-25000" dirty="0" err="1"/>
              <a:t>standards</a:t>
            </a:r>
            <a:r>
              <a:rPr lang="it-IT" b="1" baseline="-25000" dirty="0"/>
              <a:t> </a:t>
            </a:r>
            <a:r>
              <a:rPr lang="it-IT" dirty="0"/>
              <a:t>può essere effettuato tramite il tool denominato “PVGIS” del JRC (Joint </a:t>
            </a:r>
            <a:r>
              <a:rPr lang="it-IT" dirty="0" err="1"/>
              <a:t>Research</a:t>
            </a:r>
            <a:r>
              <a:rPr lang="it-IT" dirty="0"/>
              <a:t> Centre della Commissione Europea), disponibile al seguente</a:t>
            </a:r>
          </a:p>
          <a:p>
            <a:pPr marL="0" indent="0">
              <a:buFont typeface="Arial" panose="020B0604020202020204" pitchFamily="34" charset="0"/>
              <a:buNone/>
            </a:pPr>
            <a:endParaRPr lang="it-IT" dirty="0"/>
          </a:p>
        </p:txBody>
      </p:sp>
      <p:sp>
        <p:nvSpPr>
          <p:cNvPr id="7" name="CasellaDiTesto 6">
            <a:extLst>
              <a:ext uri="{FF2B5EF4-FFF2-40B4-BE49-F238E27FC236}">
                <a16:creationId xmlns:a16="http://schemas.microsoft.com/office/drawing/2014/main" id="{2EF236FD-2EFF-0DDA-5DB6-F45F95610434}"/>
              </a:ext>
            </a:extLst>
          </p:cNvPr>
          <p:cNvSpPr txBox="1"/>
          <p:nvPr/>
        </p:nvSpPr>
        <p:spPr>
          <a:xfrm>
            <a:off x="6670675" y="6364078"/>
            <a:ext cx="6153150" cy="369332"/>
          </a:xfrm>
          <a:prstGeom prst="rect">
            <a:avLst/>
          </a:prstGeom>
          <a:noFill/>
        </p:spPr>
        <p:txBody>
          <a:bodyPr wrap="square">
            <a:spAutoFit/>
          </a:bodyPr>
          <a:lstStyle/>
          <a:p>
            <a:r>
              <a:rPr lang="it-IT" dirty="0"/>
              <a:t>link: https://</a:t>
            </a:r>
            <a:r>
              <a:rPr lang="it-IT" dirty="0" err="1"/>
              <a:t>re.jrc.ec.europa.eu</a:t>
            </a:r>
            <a:r>
              <a:rPr lang="it-IT" dirty="0"/>
              <a:t>/</a:t>
            </a:r>
            <a:r>
              <a:rPr lang="it-IT" dirty="0" err="1"/>
              <a:t>pvg_tools</a:t>
            </a:r>
            <a:r>
              <a:rPr lang="it-IT" dirty="0"/>
              <a:t>/</a:t>
            </a:r>
            <a:r>
              <a:rPr lang="it-IT" dirty="0" err="1"/>
              <a:t>it</a:t>
            </a:r>
            <a:r>
              <a:rPr lang="it-IT" dirty="0"/>
              <a:t>/</a:t>
            </a:r>
          </a:p>
        </p:txBody>
      </p:sp>
    </p:spTree>
    <p:extLst>
      <p:ext uri="{BB962C8B-B14F-4D97-AF65-F5344CB8AC3E}">
        <p14:creationId xmlns:p14="http://schemas.microsoft.com/office/powerpoint/2010/main" val="126953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97DD12F-6C8E-DDDA-A953-D9C3232C0631}"/>
              </a:ext>
            </a:extLst>
          </p:cNvPr>
          <p:cNvSpPr>
            <a:spLocks noGrp="1"/>
          </p:cNvSpPr>
          <p:nvPr>
            <p:ph type="title"/>
          </p:nvPr>
        </p:nvSpPr>
        <p:spPr/>
        <p:txBody>
          <a:bodyPr>
            <a:normAutofit/>
          </a:bodyPr>
          <a:lstStyle/>
          <a:p>
            <a:r>
              <a:rPr lang="it-IT" dirty="0" err="1"/>
              <a:t>Agrivoltaico</a:t>
            </a:r>
            <a:endParaRPr lang="it-IT" dirty="0"/>
          </a:p>
        </p:txBody>
      </p:sp>
      <p:sp>
        <p:nvSpPr>
          <p:cNvPr id="7" name="Segnaposto contenuto 2">
            <a:extLst>
              <a:ext uri="{FF2B5EF4-FFF2-40B4-BE49-F238E27FC236}">
                <a16:creationId xmlns:a16="http://schemas.microsoft.com/office/drawing/2014/main" id="{C83259B3-0F37-FE77-A477-63A536E0CE15}"/>
              </a:ext>
            </a:extLst>
          </p:cNvPr>
          <p:cNvSpPr txBox="1">
            <a:spLocks/>
          </p:cNvSpPr>
          <p:nvPr/>
        </p:nvSpPr>
        <p:spPr>
          <a:xfrm>
            <a:off x="838200" y="1690688"/>
            <a:ext cx="10515600" cy="19233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it-IT" dirty="0"/>
          </a:p>
          <a:p>
            <a:pPr marL="0" indent="0">
              <a:buFont typeface="Arial" panose="020B0604020202020204" pitchFamily="34" charset="0"/>
              <a:buNone/>
            </a:pPr>
            <a:endParaRPr lang="it-IT" dirty="0"/>
          </a:p>
          <a:p>
            <a:endParaRPr lang="it-IT" dirty="0"/>
          </a:p>
        </p:txBody>
      </p:sp>
      <p:pic>
        <p:nvPicPr>
          <p:cNvPr id="8" name="Immagine 7">
            <a:extLst>
              <a:ext uri="{FF2B5EF4-FFF2-40B4-BE49-F238E27FC236}">
                <a16:creationId xmlns:a16="http://schemas.microsoft.com/office/drawing/2014/main" id="{19172786-3E5B-0D70-B074-D68CF238A68A}"/>
              </a:ext>
            </a:extLst>
          </p:cNvPr>
          <p:cNvPicPr>
            <a:picLocks noChangeAspect="1"/>
          </p:cNvPicPr>
          <p:nvPr/>
        </p:nvPicPr>
        <p:blipFill>
          <a:blip r:embed="rId2"/>
          <a:stretch>
            <a:fillRect/>
          </a:stretch>
        </p:blipFill>
        <p:spPr>
          <a:xfrm>
            <a:off x="9419118" y="2700086"/>
            <a:ext cx="2488089" cy="3478115"/>
          </a:xfrm>
          <a:prstGeom prst="rect">
            <a:avLst/>
          </a:prstGeom>
        </p:spPr>
      </p:pic>
      <p:sp>
        <p:nvSpPr>
          <p:cNvPr id="9" name="Segnaposto contenuto 2">
            <a:extLst>
              <a:ext uri="{FF2B5EF4-FFF2-40B4-BE49-F238E27FC236}">
                <a16:creationId xmlns:a16="http://schemas.microsoft.com/office/drawing/2014/main" id="{28D14EBC-8079-B9AE-C0D7-E76A741DAA39}"/>
              </a:ext>
            </a:extLst>
          </p:cNvPr>
          <p:cNvSpPr txBox="1">
            <a:spLocks/>
          </p:cNvSpPr>
          <p:nvPr/>
        </p:nvSpPr>
        <p:spPr>
          <a:xfrm>
            <a:off x="1068637" y="1334385"/>
            <a:ext cx="10789534" cy="2279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t>Il JRC ha pubblicato  «</a:t>
            </a:r>
            <a:r>
              <a:rPr lang="it-IT" dirty="0" err="1"/>
              <a:t>Overview</a:t>
            </a:r>
            <a:r>
              <a:rPr lang="it-IT" dirty="0"/>
              <a:t> of the </a:t>
            </a:r>
            <a:r>
              <a:rPr lang="it-IT" dirty="0" err="1"/>
              <a:t>potential</a:t>
            </a:r>
            <a:r>
              <a:rPr lang="it-IT" dirty="0"/>
              <a:t> and challenges for Agri-</a:t>
            </a:r>
            <a:r>
              <a:rPr lang="it-IT" dirty="0" err="1"/>
              <a:t>Photovoltaics</a:t>
            </a:r>
            <a:r>
              <a:rPr lang="it-IT" dirty="0"/>
              <a:t> in the </a:t>
            </a:r>
            <a:r>
              <a:rPr lang="it-IT" dirty="0" err="1"/>
              <a:t>European</a:t>
            </a:r>
            <a:r>
              <a:rPr lang="it-IT" dirty="0"/>
              <a:t> Union.» (2023).</a:t>
            </a:r>
          </a:p>
          <a:p>
            <a:pPr marL="0" indent="0">
              <a:buFont typeface="Arial" panose="020B0604020202020204" pitchFamily="34" charset="0"/>
              <a:buNone/>
            </a:pPr>
            <a:r>
              <a:rPr lang="it-IT" dirty="0"/>
              <a:t>Riporta le esperienze dei diversi paesi e considera due gruppi:</a:t>
            </a:r>
          </a:p>
          <a:p>
            <a:endParaRPr lang="it-IT" dirty="0"/>
          </a:p>
          <a:p>
            <a:pPr marL="0" indent="0">
              <a:buFont typeface="Arial" panose="020B0604020202020204" pitchFamily="34" charset="0"/>
              <a:buNone/>
            </a:pPr>
            <a:endParaRPr lang="it-IT" dirty="0"/>
          </a:p>
          <a:p>
            <a:pPr marL="0" indent="0">
              <a:buFont typeface="Arial" panose="020B0604020202020204" pitchFamily="34" charset="0"/>
              <a:buNone/>
            </a:pPr>
            <a:endParaRPr lang="it-IT" dirty="0"/>
          </a:p>
          <a:p>
            <a:endParaRPr lang="it-IT" dirty="0"/>
          </a:p>
        </p:txBody>
      </p:sp>
      <p:sp>
        <p:nvSpPr>
          <p:cNvPr id="2" name="Segnaposto contenuto 2">
            <a:extLst>
              <a:ext uri="{FF2B5EF4-FFF2-40B4-BE49-F238E27FC236}">
                <a16:creationId xmlns:a16="http://schemas.microsoft.com/office/drawing/2014/main" id="{7D46C6E6-1F7C-F631-ED01-D09FAF47DE64}"/>
              </a:ext>
            </a:extLst>
          </p:cNvPr>
          <p:cNvSpPr txBox="1">
            <a:spLocks/>
          </p:cNvSpPr>
          <p:nvPr/>
        </p:nvSpPr>
        <p:spPr>
          <a:xfrm>
            <a:off x="1068637" y="2788209"/>
            <a:ext cx="8018316" cy="22796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it-IT" dirty="0"/>
              <a:t>I paesi più attivi che hanno sviluppato atti legislativi e/o linee guida  risultano Germania, Italia e Francia</a:t>
            </a:r>
          </a:p>
          <a:p>
            <a:pPr marL="514350" indent="-514350">
              <a:buFont typeface="+mj-lt"/>
              <a:buAutoNum type="arabicPeriod"/>
            </a:pPr>
            <a:r>
              <a:rPr lang="it-IT" dirty="0"/>
              <a:t>Altri paesi che stanno sviluppando iniziative per facilitare e diffondere l’uso del sistema </a:t>
            </a:r>
            <a:r>
              <a:rPr lang="it-IT" dirty="0" err="1"/>
              <a:t>agrivoltaico</a:t>
            </a:r>
            <a:r>
              <a:rPr lang="it-IT" dirty="0"/>
              <a:t>: Spagna, Polonia</a:t>
            </a:r>
          </a:p>
          <a:p>
            <a:pPr marL="0" indent="0">
              <a:buFont typeface="Arial" panose="020B0604020202020204" pitchFamily="34" charset="0"/>
              <a:buNone/>
            </a:pPr>
            <a:endParaRPr lang="it-IT" dirty="0"/>
          </a:p>
          <a:p>
            <a:pPr marL="0" indent="0">
              <a:buFont typeface="Arial" panose="020B0604020202020204" pitchFamily="34" charset="0"/>
              <a:buNone/>
            </a:pPr>
            <a:endParaRPr lang="it-IT" dirty="0"/>
          </a:p>
          <a:p>
            <a:endParaRPr lang="it-IT" dirty="0"/>
          </a:p>
        </p:txBody>
      </p:sp>
      <p:sp>
        <p:nvSpPr>
          <p:cNvPr id="5" name="CasellaDiTesto 4">
            <a:extLst>
              <a:ext uri="{FF2B5EF4-FFF2-40B4-BE49-F238E27FC236}">
                <a16:creationId xmlns:a16="http://schemas.microsoft.com/office/drawing/2014/main" id="{1B1A60B1-6005-8298-AA21-5602F0E1D18B}"/>
              </a:ext>
            </a:extLst>
          </p:cNvPr>
          <p:cNvSpPr txBox="1"/>
          <p:nvPr/>
        </p:nvSpPr>
        <p:spPr>
          <a:xfrm>
            <a:off x="5610781" y="6335947"/>
            <a:ext cx="6952343" cy="369332"/>
          </a:xfrm>
          <a:prstGeom prst="rect">
            <a:avLst/>
          </a:prstGeom>
          <a:noFill/>
        </p:spPr>
        <p:txBody>
          <a:bodyPr wrap="square">
            <a:spAutoFit/>
          </a:bodyPr>
          <a:lstStyle/>
          <a:p>
            <a:r>
              <a:rPr lang="it-IT" dirty="0"/>
              <a:t>https://</a:t>
            </a:r>
            <a:r>
              <a:rPr lang="it-IT" dirty="0" err="1"/>
              <a:t>publications.jrc.ec.europa.eu</a:t>
            </a:r>
            <a:r>
              <a:rPr lang="it-IT" dirty="0"/>
              <a:t>/repository/handle/JRC132879</a:t>
            </a:r>
          </a:p>
        </p:txBody>
      </p:sp>
    </p:spTree>
    <p:extLst>
      <p:ext uri="{BB962C8B-B14F-4D97-AF65-F5344CB8AC3E}">
        <p14:creationId xmlns:p14="http://schemas.microsoft.com/office/powerpoint/2010/main" val="3147612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E64D7-BFBA-601B-F90C-6EBA2D576845}"/>
              </a:ext>
            </a:extLst>
          </p:cNvPr>
          <p:cNvSpPr>
            <a:spLocks noGrp="1"/>
          </p:cNvSpPr>
          <p:nvPr>
            <p:ph type="title"/>
          </p:nvPr>
        </p:nvSpPr>
        <p:spPr/>
        <p:txBody>
          <a:bodyPr>
            <a:normAutofit/>
          </a:bodyPr>
          <a:lstStyle/>
          <a:p>
            <a:r>
              <a:rPr lang="it-IT" dirty="0"/>
              <a:t>UNI 148:2023- caratteristiche tecniche</a:t>
            </a:r>
          </a:p>
        </p:txBody>
      </p:sp>
      <p:sp>
        <p:nvSpPr>
          <p:cNvPr id="3" name="Segnaposto contenuto 2">
            <a:extLst>
              <a:ext uri="{FF2B5EF4-FFF2-40B4-BE49-F238E27FC236}">
                <a16:creationId xmlns:a16="http://schemas.microsoft.com/office/drawing/2014/main" id="{4049F316-318E-AB5A-0CB8-00C2CCEC7A6E}"/>
              </a:ext>
            </a:extLst>
          </p:cNvPr>
          <p:cNvSpPr>
            <a:spLocks noGrp="1"/>
          </p:cNvSpPr>
          <p:nvPr>
            <p:ph idx="1"/>
          </p:nvPr>
        </p:nvSpPr>
        <p:spPr>
          <a:xfrm>
            <a:off x="934894" y="1297341"/>
            <a:ext cx="10885394" cy="5407938"/>
          </a:xfrm>
        </p:spPr>
        <p:txBody>
          <a:bodyPr>
            <a:normAutofit/>
          </a:bodyPr>
          <a:lstStyle/>
          <a:p>
            <a:pPr marL="0" indent="0">
              <a:buNone/>
            </a:pPr>
            <a:r>
              <a:rPr lang="it-IT" sz="2400" b="1" dirty="0">
                <a:effectLst/>
                <a:latin typeface="Arial" panose="020B0604020202020204" pitchFamily="34" charset="0"/>
              </a:rPr>
              <a:t>Considera i seguenti aspetti:</a:t>
            </a:r>
          </a:p>
          <a:p>
            <a:pPr marL="0" indent="0">
              <a:buNone/>
            </a:pPr>
            <a:r>
              <a:rPr lang="it-IT" sz="2400" dirty="0"/>
              <a:t>INTEGRAZIONE DELLE ATTIVITÀ AGRICOLE CON LA GESTIONE DEGLI IMPIANTI AGRIVOLTAICI </a:t>
            </a:r>
          </a:p>
          <a:p>
            <a:pPr marL="0" indent="0">
              <a:buNone/>
            </a:pPr>
            <a:r>
              <a:rPr lang="it-IT" sz="2400" dirty="0"/>
              <a:t>INTEGRAZIONE DEI SISTEMI AGRIVOLTAICI CON IL PAESAGGIO </a:t>
            </a:r>
          </a:p>
          <a:p>
            <a:pPr marL="0" indent="0">
              <a:buNone/>
            </a:pPr>
            <a:r>
              <a:rPr lang="it-IT" sz="2400" dirty="0"/>
              <a:t>RICADUTE SUL TERRITORIO E SULLA COMUNITÀ</a:t>
            </a:r>
          </a:p>
          <a:p>
            <a:pPr marL="0" indent="0">
              <a:buNone/>
            </a:pPr>
            <a:r>
              <a:rPr lang="it-IT" sz="2400" dirty="0"/>
              <a:t>TIPOLOGIE DI SOGGETTO RESPONSABILE DEI SISTEMI AGRIVOLTAICI</a:t>
            </a:r>
          </a:p>
          <a:p>
            <a:pPr marL="0" indent="0">
              <a:buNone/>
            </a:pPr>
            <a:r>
              <a:rPr lang="it-IT" sz="2400" dirty="0"/>
              <a:t>MONITORAGGIO DEI SISTEMI AGRIVOLTAICI  </a:t>
            </a:r>
          </a:p>
          <a:p>
            <a:pPr marL="0" indent="0">
              <a:buNone/>
            </a:pPr>
            <a:r>
              <a:rPr lang="it-IT" sz="2400" dirty="0"/>
              <a:t>Inoltre fa un confronto tra le diverse linee guida riportando i diversi esempi</a:t>
            </a:r>
          </a:p>
          <a:p>
            <a:pPr marL="0" indent="0">
              <a:buNone/>
            </a:pPr>
            <a:endParaRPr lang="it-IT" sz="2400" dirty="0"/>
          </a:p>
        </p:txBody>
      </p:sp>
    </p:spTree>
    <p:extLst>
      <p:ext uri="{BB962C8B-B14F-4D97-AF65-F5344CB8AC3E}">
        <p14:creationId xmlns:p14="http://schemas.microsoft.com/office/powerpoint/2010/main" val="3617265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E64D7-BFBA-601B-F90C-6EBA2D576845}"/>
              </a:ext>
            </a:extLst>
          </p:cNvPr>
          <p:cNvSpPr>
            <a:spLocks noGrp="1"/>
          </p:cNvSpPr>
          <p:nvPr>
            <p:ph type="title"/>
          </p:nvPr>
        </p:nvSpPr>
        <p:spPr/>
        <p:txBody>
          <a:bodyPr>
            <a:normAutofit/>
          </a:bodyPr>
          <a:lstStyle/>
          <a:p>
            <a:r>
              <a:rPr lang="it-IT" dirty="0"/>
              <a:t>Esempi fotovoltaico integrato con attività culturali</a:t>
            </a:r>
          </a:p>
        </p:txBody>
      </p:sp>
      <p:sp>
        <p:nvSpPr>
          <p:cNvPr id="3" name="Segnaposto contenuto 2">
            <a:extLst>
              <a:ext uri="{FF2B5EF4-FFF2-40B4-BE49-F238E27FC236}">
                <a16:creationId xmlns:a16="http://schemas.microsoft.com/office/drawing/2014/main" id="{4049F316-318E-AB5A-0CB8-00C2CCEC7A6E}"/>
              </a:ext>
            </a:extLst>
          </p:cNvPr>
          <p:cNvSpPr>
            <a:spLocks noGrp="1"/>
          </p:cNvSpPr>
          <p:nvPr>
            <p:ph idx="1"/>
          </p:nvPr>
        </p:nvSpPr>
        <p:spPr>
          <a:xfrm>
            <a:off x="934894" y="1297341"/>
            <a:ext cx="10885394" cy="5407938"/>
          </a:xfrm>
        </p:spPr>
        <p:txBody>
          <a:bodyPr>
            <a:normAutofit/>
          </a:bodyPr>
          <a:lstStyle/>
          <a:p>
            <a:pPr marL="0" indent="0">
              <a:buNone/>
            </a:pPr>
            <a:endParaRPr lang="it-IT" sz="2400" dirty="0"/>
          </a:p>
        </p:txBody>
      </p:sp>
      <p:pic>
        <p:nvPicPr>
          <p:cNvPr id="5" name="Immagine 4" descr="Immagine che contiene pianta, schermata, edificio, erba&#10;&#10;Descrizione generata automaticamente">
            <a:extLst>
              <a:ext uri="{FF2B5EF4-FFF2-40B4-BE49-F238E27FC236}">
                <a16:creationId xmlns:a16="http://schemas.microsoft.com/office/drawing/2014/main" id="{30C90440-FC0C-8CB7-166B-67266B579A4B}"/>
              </a:ext>
            </a:extLst>
          </p:cNvPr>
          <p:cNvPicPr>
            <a:picLocks noChangeAspect="1"/>
          </p:cNvPicPr>
          <p:nvPr/>
        </p:nvPicPr>
        <p:blipFill>
          <a:blip r:embed="rId3"/>
          <a:stretch>
            <a:fillRect/>
          </a:stretch>
        </p:blipFill>
        <p:spPr>
          <a:xfrm>
            <a:off x="1152412" y="1508289"/>
            <a:ext cx="9887176" cy="4549314"/>
          </a:xfrm>
          <a:prstGeom prst="rect">
            <a:avLst/>
          </a:prstGeom>
        </p:spPr>
      </p:pic>
    </p:spTree>
    <p:extLst>
      <p:ext uri="{BB962C8B-B14F-4D97-AF65-F5344CB8AC3E}">
        <p14:creationId xmlns:p14="http://schemas.microsoft.com/office/powerpoint/2010/main" val="2600820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E64D7-BFBA-601B-F90C-6EBA2D576845}"/>
              </a:ext>
            </a:extLst>
          </p:cNvPr>
          <p:cNvSpPr>
            <a:spLocks noGrp="1"/>
          </p:cNvSpPr>
          <p:nvPr>
            <p:ph type="title"/>
          </p:nvPr>
        </p:nvSpPr>
        <p:spPr/>
        <p:txBody>
          <a:bodyPr>
            <a:normAutofit/>
          </a:bodyPr>
          <a:lstStyle/>
          <a:p>
            <a:r>
              <a:rPr lang="it-IT" dirty="0"/>
              <a:t>Esempi Serre fotovoltaiche</a:t>
            </a:r>
          </a:p>
        </p:txBody>
      </p:sp>
      <p:sp>
        <p:nvSpPr>
          <p:cNvPr id="3" name="Segnaposto contenuto 2">
            <a:extLst>
              <a:ext uri="{FF2B5EF4-FFF2-40B4-BE49-F238E27FC236}">
                <a16:creationId xmlns:a16="http://schemas.microsoft.com/office/drawing/2014/main" id="{4049F316-318E-AB5A-0CB8-00C2CCEC7A6E}"/>
              </a:ext>
            </a:extLst>
          </p:cNvPr>
          <p:cNvSpPr>
            <a:spLocks noGrp="1"/>
          </p:cNvSpPr>
          <p:nvPr>
            <p:ph idx="1"/>
          </p:nvPr>
        </p:nvSpPr>
        <p:spPr>
          <a:xfrm>
            <a:off x="934894" y="1297341"/>
            <a:ext cx="10885394" cy="5407938"/>
          </a:xfrm>
        </p:spPr>
        <p:txBody>
          <a:bodyPr>
            <a:normAutofit/>
          </a:bodyPr>
          <a:lstStyle/>
          <a:p>
            <a:pPr marL="0" indent="0">
              <a:buNone/>
            </a:pPr>
            <a:endParaRPr lang="it-IT" sz="2400" dirty="0"/>
          </a:p>
        </p:txBody>
      </p:sp>
      <p:pic>
        <p:nvPicPr>
          <p:cNvPr id="4" name="Immagine 3">
            <a:extLst>
              <a:ext uri="{FF2B5EF4-FFF2-40B4-BE49-F238E27FC236}">
                <a16:creationId xmlns:a16="http://schemas.microsoft.com/office/drawing/2014/main" id="{FE0D3DD2-B00D-97B3-2627-83334A340338}"/>
              </a:ext>
            </a:extLst>
          </p:cNvPr>
          <p:cNvPicPr>
            <a:picLocks noChangeAspect="1"/>
          </p:cNvPicPr>
          <p:nvPr/>
        </p:nvPicPr>
        <p:blipFill rotWithShape="1">
          <a:blip r:embed="rId3"/>
          <a:srcRect t="14525" b="9552"/>
          <a:stretch/>
        </p:blipFill>
        <p:spPr>
          <a:xfrm>
            <a:off x="371712" y="1297341"/>
            <a:ext cx="12191979" cy="5137387"/>
          </a:xfrm>
          <a:prstGeom prst="rect">
            <a:avLst/>
          </a:prstGeom>
          <a:effectLst>
            <a:outerShdw blurRad="190500" dist="63500" dir="5400000" sx="98000" sy="98000" algn="t" rotWithShape="0">
              <a:prstClr val="black">
                <a:alpha val="40000"/>
              </a:prstClr>
            </a:outerShdw>
          </a:effectLst>
        </p:spPr>
      </p:pic>
    </p:spTree>
    <p:extLst>
      <p:ext uri="{BB962C8B-B14F-4D97-AF65-F5344CB8AC3E}">
        <p14:creationId xmlns:p14="http://schemas.microsoft.com/office/powerpoint/2010/main" val="2654312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E64D7-BFBA-601B-F90C-6EBA2D576845}"/>
              </a:ext>
            </a:extLst>
          </p:cNvPr>
          <p:cNvSpPr>
            <a:spLocks noGrp="1"/>
          </p:cNvSpPr>
          <p:nvPr>
            <p:ph type="title"/>
          </p:nvPr>
        </p:nvSpPr>
        <p:spPr/>
        <p:txBody>
          <a:bodyPr>
            <a:normAutofit/>
          </a:bodyPr>
          <a:lstStyle/>
          <a:p>
            <a:r>
              <a:rPr lang="it-IT" dirty="0"/>
              <a:t>Esempi impianti verticali</a:t>
            </a:r>
          </a:p>
        </p:txBody>
      </p:sp>
      <p:sp>
        <p:nvSpPr>
          <p:cNvPr id="3" name="Segnaposto contenuto 2">
            <a:extLst>
              <a:ext uri="{FF2B5EF4-FFF2-40B4-BE49-F238E27FC236}">
                <a16:creationId xmlns:a16="http://schemas.microsoft.com/office/drawing/2014/main" id="{4049F316-318E-AB5A-0CB8-00C2CCEC7A6E}"/>
              </a:ext>
            </a:extLst>
          </p:cNvPr>
          <p:cNvSpPr>
            <a:spLocks noGrp="1"/>
          </p:cNvSpPr>
          <p:nvPr>
            <p:ph idx="1"/>
          </p:nvPr>
        </p:nvSpPr>
        <p:spPr>
          <a:xfrm>
            <a:off x="934894" y="1297341"/>
            <a:ext cx="10885394" cy="5407938"/>
          </a:xfrm>
        </p:spPr>
        <p:txBody>
          <a:bodyPr>
            <a:normAutofit/>
          </a:bodyPr>
          <a:lstStyle/>
          <a:p>
            <a:pPr marL="0" indent="0">
              <a:buNone/>
            </a:pPr>
            <a:endParaRPr lang="it-IT" sz="2400" dirty="0"/>
          </a:p>
        </p:txBody>
      </p:sp>
      <p:pic>
        <p:nvPicPr>
          <p:cNvPr id="5" name="Immagine 4">
            <a:extLst>
              <a:ext uri="{FF2B5EF4-FFF2-40B4-BE49-F238E27FC236}">
                <a16:creationId xmlns:a16="http://schemas.microsoft.com/office/drawing/2014/main" id="{70EF6DED-8109-41D2-72BD-6164C6797BBA}"/>
              </a:ext>
            </a:extLst>
          </p:cNvPr>
          <p:cNvPicPr>
            <a:picLocks noChangeAspect="1"/>
          </p:cNvPicPr>
          <p:nvPr/>
        </p:nvPicPr>
        <p:blipFill>
          <a:blip r:embed="rId3"/>
          <a:stretch>
            <a:fillRect/>
          </a:stretch>
        </p:blipFill>
        <p:spPr>
          <a:xfrm>
            <a:off x="2209800" y="1211882"/>
            <a:ext cx="7772400" cy="5578856"/>
          </a:xfrm>
          <a:prstGeom prst="rect">
            <a:avLst/>
          </a:prstGeom>
        </p:spPr>
      </p:pic>
    </p:spTree>
    <p:extLst>
      <p:ext uri="{BB962C8B-B14F-4D97-AF65-F5344CB8AC3E}">
        <p14:creationId xmlns:p14="http://schemas.microsoft.com/office/powerpoint/2010/main" val="1287391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E64D7-BFBA-601B-F90C-6EBA2D576845}"/>
              </a:ext>
            </a:extLst>
          </p:cNvPr>
          <p:cNvSpPr>
            <a:spLocks noGrp="1"/>
          </p:cNvSpPr>
          <p:nvPr>
            <p:ph type="title"/>
          </p:nvPr>
        </p:nvSpPr>
        <p:spPr/>
        <p:txBody>
          <a:bodyPr>
            <a:normAutofit/>
          </a:bodyPr>
          <a:lstStyle/>
          <a:p>
            <a:r>
              <a:rPr lang="it-IT" dirty="0"/>
              <a:t>Esempi raccolta acqua piovana</a:t>
            </a:r>
          </a:p>
        </p:txBody>
      </p:sp>
      <p:pic>
        <p:nvPicPr>
          <p:cNvPr id="7" name="Segnaposto contenuto 6">
            <a:extLst>
              <a:ext uri="{FF2B5EF4-FFF2-40B4-BE49-F238E27FC236}">
                <a16:creationId xmlns:a16="http://schemas.microsoft.com/office/drawing/2014/main" id="{A2A0535A-DE23-C9BE-B4AA-B178DE8844C5}"/>
              </a:ext>
            </a:extLst>
          </p:cNvPr>
          <p:cNvPicPr>
            <a:picLocks noGrp="1" noChangeAspect="1"/>
          </p:cNvPicPr>
          <p:nvPr>
            <p:ph idx="1"/>
          </p:nvPr>
        </p:nvPicPr>
        <p:blipFill>
          <a:blip r:embed="rId3"/>
          <a:stretch>
            <a:fillRect/>
          </a:stretch>
        </p:blipFill>
        <p:spPr>
          <a:xfrm>
            <a:off x="6037754" y="2333766"/>
            <a:ext cx="5832635" cy="4524233"/>
          </a:xfrm>
          <a:prstGeom prst="rect">
            <a:avLst/>
          </a:prstGeom>
        </p:spPr>
      </p:pic>
      <p:pic>
        <p:nvPicPr>
          <p:cNvPr id="6" name="Immagine 5">
            <a:extLst>
              <a:ext uri="{FF2B5EF4-FFF2-40B4-BE49-F238E27FC236}">
                <a16:creationId xmlns:a16="http://schemas.microsoft.com/office/drawing/2014/main" id="{1E321A18-EA1D-DC8B-AE9D-BE4D00F8E8EA}"/>
              </a:ext>
            </a:extLst>
          </p:cNvPr>
          <p:cNvPicPr>
            <a:picLocks noChangeAspect="1"/>
          </p:cNvPicPr>
          <p:nvPr/>
        </p:nvPicPr>
        <p:blipFill>
          <a:blip r:embed="rId4"/>
          <a:stretch>
            <a:fillRect/>
          </a:stretch>
        </p:blipFill>
        <p:spPr>
          <a:xfrm>
            <a:off x="906454" y="1296537"/>
            <a:ext cx="4890400" cy="3217649"/>
          </a:xfrm>
          <a:prstGeom prst="rect">
            <a:avLst/>
          </a:prstGeom>
        </p:spPr>
      </p:pic>
    </p:spTree>
    <p:extLst>
      <p:ext uri="{BB962C8B-B14F-4D97-AF65-F5344CB8AC3E}">
        <p14:creationId xmlns:p14="http://schemas.microsoft.com/office/powerpoint/2010/main" val="3799301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E64D7-BFBA-601B-F90C-6EBA2D576845}"/>
              </a:ext>
            </a:extLst>
          </p:cNvPr>
          <p:cNvSpPr>
            <a:spLocks noGrp="1"/>
          </p:cNvSpPr>
          <p:nvPr>
            <p:ph type="title"/>
          </p:nvPr>
        </p:nvSpPr>
        <p:spPr/>
        <p:txBody>
          <a:bodyPr>
            <a:normAutofit/>
          </a:bodyPr>
          <a:lstStyle/>
          <a:p>
            <a:r>
              <a:rPr lang="it-IT" dirty="0"/>
              <a:t>Esempi </a:t>
            </a:r>
            <a:r>
              <a:rPr lang="it-IT" dirty="0" err="1"/>
              <a:t>ifotosimulazioni</a:t>
            </a:r>
            <a:endParaRPr lang="it-IT" dirty="0"/>
          </a:p>
        </p:txBody>
      </p:sp>
      <p:sp>
        <p:nvSpPr>
          <p:cNvPr id="4" name="Segnaposto contenuto 3">
            <a:extLst>
              <a:ext uri="{FF2B5EF4-FFF2-40B4-BE49-F238E27FC236}">
                <a16:creationId xmlns:a16="http://schemas.microsoft.com/office/drawing/2014/main" id="{56FB244B-4A77-DA4E-6BF2-27A9A9715C1C}"/>
              </a:ext>
            </a:extLst>
          </p:cNvPr>
          <p:cNvSpPr>
            <a:spLocks noGrp="1"/>
          </p:cNvSpPr>
          <p:nvPr>
            <p:ph idx="1"/>
          </p:nvPr>
        </p:nvSpPr>
        <p:spPr/>
        <p:txBody>
          <a:bodyPr/>
          <a:lstStyle/>
          <a:p>
            <a:endParaRPr lang="it-IT"/>
          </a:p>
        </p:txBody>
      </p:sp>
      <p:pic>
        <p:nvPicPr>
          <p:cNvPr id="5" name="Segnaposto contenuto 5" descr="Immagine che contiene erba, pianura, prato, schermata&#10;&#10;Descrizione generata automaticamente">
            <a:extLst>
              <a:ext uri="{FF2B5EF4-FFF2-40B4-BE49-F238E27FC236}">
                <a16:creationId xmlns:a16="http://schemas.microsoft.com/office/drawing/2014/main" id="{77737625-B3E0-9365-8A0B-5BA2609F0E95}"/>
              </a:ext>
            </a:extLst>
          </p:cNvPr>
          <p:cNvPicPr>
            <a:picLocks noChangeAspect="1"/>
          </p:cNvPicPr>
          <p:nvPr/>
        </p:nvPicPr>
        <p:blipFill>
          <a:blip r:embed="rId3"/>
          <a:stretch>
            <a:fillRect/>
          </a:stretch>
        </p:blipFill>
        <p:spPr>
          <a:xfrm>
            <a:off x="694841" y="2147368"/>
            <a:ext cx="11244359" cy="3610152"/>
          </a:xfrm>
          <a:prstGeom prst="rect">
            <a:avLst/>
          </a:prstGeom>
        </p:spPr>
      </p:pic>
    </p:spTree>
    <p:extLst>
      <p:ext uri="{BB962C8B-B14F-4D97-AF65-F5344CB8AC3E}">
        <p14:creationId xmlns:p14="http://schemas.microsoft.com/office/powerpoint/2010/main" val="3474744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E64D7-BFBA-601B-F90C-6EBA2D576845}"/>
              </a:ext>
            </a:extLst>
          </p:cNvPr>
          <p:cNvSpPr>
            <a:spLocks noGrp="1"/>
          </p:cNvSpPr>
          <p:nvPr>
            <p:ph type="title"/>
          </p:nvPr>
        </p:nvSpPr>
        <p:spPr/>
        <p:txBody>
          <a:bodyPr>
            <a:normAutofit/>
          </a:bodyPr>
          <a:lstStyle/>
          <a:p>
            <a:endParaRPr lang="it-IT" dirty="0"/>
          </a:p>
        </p:txBody>
      </p:sp>
      <p:sp>
        <p:nvSpPr>
          <p:cNvPr id="4" name="Segnaposto contenuto 3">
            <a:extLst>
              <a:ext uri="{FF2B5EF4-FFF2-40B4-BE49-F238E27FC236}">
                <a16:creationId xmlns:a16="http://schemas.microsoft.com/office/drawing/2014/main" id="{F9B2DC9D-B90F-1935-CF9B-2839FA3151CB}"/>
              </a:ext>
            </a:extLst>
          </p:cNvPr>
          <p:cNvSpPr>
            <a:spLocks noGrp="1"/>
          </p:cNvSpPr>
          <p:nvPr>
            <p:ph idx="1"/>
          </p:nvPr>
        </p:nvSpPr>
        <p:spPr/>
        <p:txBody>
          <a:bodyPr/>
          <a:lstStyle/>
          <a:p>
            <a:pPr marL="0" indent="0" algn="ctr">
              <a:buNone/>
            </a:pPr>
            <a:endParaRPr lang="it-IT" dirty="0"/>
          </a:p>
          <a:p>
            <a:pPr marL="0" indent="0" algn="ctr">
              <a:buNone/>
            </a:pPr>
            <a:endParaRPr lang="it-IT" dirty="0"/>
          </a:p>
          <a:p>
            <a:pPr marL="0" indent="0" algn="ctr">
              <a:buNone/>
            </a:pPr>
            <a:endParaRPr lang="it-IT" dirty="0"/>
          </a:p>
          <a:p>
            <a:pPr marL="0" indent="0" algn="ctr">
              <a:buNone/>
            </a:pPr>
            <a:r>
              <a:rPr lang="it-IT" sz="4800" b="1" dirty="0">
                <a:solidFill>
                  <a:schemeClr val="accent6"/>
                </a:solidFill>
              </a:rPr>
              <a:t>Grazie per l’attenzione</a:t>
            </a:r>
          </a:p>
        </p:txBody>
      </p:sp>
    </p:spTree>
    <p:extLst>
      <p:ext uri="{BB962C8B-B14F-4D97-AF65-F5344CB8AC3E}">
        <p14:creationId xmlns:p14="http://schemas.microsoft.com/office/powerpoint/2010/main" val="1598694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C3FE5-327E-CB87-EC53-60A798434F0B}"/>
              </a:ext>
            </a:extLst>
          </p:cNvPr>
          <p:cNvSpPr>
            <a:spLocks noGrp="1"/>
          </p:cNvSpPr>
          <p:nvPr>
            <p:ph type="title"/>
          </p:nvPr>
        </p:nvSpPr>
        <p:spPr/>
        <p:txBody>
          <a:bodyPr/>
          <a:lstStyle/>
          <a:p>
            <a:r>
              <a:rPr lang="it-IT" dirty="0"/>
              <a:t>Standard nei paesi EU - Germania</a:t>
            </a:r>
          </a:p>
        </p:txBody>
      </p:sp>
      <p:sp>
        <p:nvSpPr>
          <p:cNvPr id="3" name="Segnaposto contenuto 2">
            <a:extLst>
              <a:ext uri="{FF2B5EF4-FFF2-40B4-BE49-F238E27FC236}">
                <a16:creationId xmlns:a16="http://schemas.microsoft.com/office/drawing/2014/main" id="{CF5C5E5D-039F-779A-53C8-FD357FE241CC}"/>
              </a:ext>
            </a:extLst>
          </p:cNvPr>
          <p:cNvSpPr>
            <a:spLocks noGrp="1"/>
          </p:cNvSpPr>
          <p:nvPr>
            <p:ph idx="4294967295"/>
          </p:nvPr>
        </p:nvSpPr>
        <p:spPr>
          <a:xfrm>
            <a:off x="844951" y="1407886"/>
            <a:ext cx="10897105" cy="4769077"/>
          </a:xfrm>
        </p:spPr>
        <p:txBody>
          <a:bodyPr>
            <a:normAutofit fontScale="92500" lnSpcReduction="20000"/>
          </a:bodyPr>
          <a:lstStyle/>
          <a:p>
            <a:pPr marL="0" indent="0">
              <a:buNone/>
            </a:pPr>
            <a:r>
              <a:rPr lang="it-IT" dirty="0"/>
              <a:t>In Germania sono state pubblicate delle specifiche tecniche the «</a:t>
            </a:r>
            <a:r>
              <a:rPr lang="it-IT" b="1" dirty="0"/>
              <a:t>DIN SPEC 91434:2021-05 Agri-</a:t>
            </a:r>
            <a:r>
              <a:rPr lang="it-IT" b="1" dirty="0" err="1"/>
              <a:t>photovoltaic</a:t>
            </a:r>
            <a:r>
              <a:rPr lang="it-IT" b="1" dirty="0"/>
              <a:t> systems - </a:t>
            </a:r>
            <a:r>
              <a:rPr lang="it-IT" b="1" dirty="0" err="1"/>
              <a:t>Requirements</a:t>
            </a:r>
            <a:r>
              <a:rPr lang="it-IT" b="1" dirty="0"/>
              <a:t> for </a:t>
            </a:r>
            <a:r>
              <a:rPr lang="it-IT" b="1" dirty="0" err="1"/>
              <a:t>primary</a:t>
            </a:r>
            <a:r>
              <a:rPr lang="it-IT" b="1" dirty="0"/>
              <a:t> </a:t>
            </a:r>
            <a:r>
              <a:rPr lang="it-IT" b="1" dirty="0" err="1"/>
              <a:t>agricultural</a:t>
            </a:r>
            <a:r>
              <a:rPr lang="it-IT" b="1" dirty="0"/>
              <a:t> use</a:t>
            </a:r>
            <a:r>
              <a:rPr lang="it-IT" dirty="0"/>
              <a:t>» predisposte dall’Istituto per la standardizzazione tedesco maggio 2021. (disponibili a pagamento in inglese e tedesco)</a:t>
            </a:r>
          </a:p>
          <a:p>
            <a:pPr marL="0" indent="0">
              <a:buNone/>
            </a:pPr>
            <a:r>
              <a:rPr lang="it-IT" dirty="0"/>
              <a:t>Definisce l’ </a:t>
            </a:r>
            <a:r>
              <a:rPr lang="it-IT" dirty="0" err="1"/>
              <a:t>agrivoltaico</a:t>
            </a:r>
            <a:r>
              <a:rPr lang="it-IT" dirty="0"/>
              <a:t> «</a:t>
            </a:r>
            <a:r>
              <a:rPr lang="it-IT" u="sng" dirty="0"/>
              <a:t>come l’uso combinato sullo stesso territorio di agricoltura, come uso principale, e di produzione elettrica, come uso secondario</a:t>
            </a:r>
            <a:r>
              <a:rPr lang="it-IT" dirty="0"/>
              <a:t>.»</a:t>
            </a:r>
          </a:p>
          <a:p>
            <a:pPr marL="0" indent="0">
              <a:buNone/>
            </a:pPr>
            <a:r>
              <a:rPr lang="it-IT" dirty="0"/>
              <a:t>Uno dei requisiti più importanti è che la produzione combinata su terreni agricoli non deve ridurre la resa agricola di oltre un terzo della resa di riferimento (vale a dire quando non è presente alcun impianto fotovoltaico)  prevedono due categorie:</a:t>
            </a:r>
          </a:p>
          <a:p>
            <a:pPr marL="514350" indent="-514350">
              <a:buAutoNum type="arabicParenR"/>
            </a:pPr>
            <a:r>
              <a:rPr lang="it-IT" dirty="0"/>
              <a:t>altezza verticale superiore 2,1m con perdita di terreno agricolo minore del 10% </a:t>
            </a:r>
          </a:p>
          <a:p>
            <a:pPr marL="514350" indent="-514350">
              <a:buAutoNum type="arabicParenR"/>
            </a:pPr>
            <a:r>
              <a:rPr lang="it-IT" dirty="0"/>
              <a:t> altezza verticale inferiore ai 2,1 m e perdita di terreno agricolo inferiore al 15%.</a:t>
            </a:r>
          </a:p>
          <a:p>
            <a:pPr marL="0" indent="0">
              <a:buNone/>
            </a:pPr>
            <a:endParaRPr lang="it-IT" dirty="0"/>
          </a:p>
          <a:p>
            <a:pPr marL="514350" indent="-514350">
              <a:buAutoNum type="arabicParenR"/>
            </a:pPr>
            <a:endParaRPr lang="it-IT" dirty="0"/>
          </a:p>
        </p:txBody>
      </p:sp>
    </p:spTree>
    <p:extLst>
      <p:ext uri="{BB962C8B-B14F-4D97-AF65-F5344CB8AC3E}">
        <p14:creationId xmlns:p14="http://schemas.microsoft.com/office/powerpoint/2010/main" val="1218214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C3FE5-327E-CB87-EC53-60A798434F0B}"/>
              </a:ext>
            </a:extLst>
          </p:cNvPr>
          <p:cNvSpPr>
            <a:spLocks noGrp="1"/>
          </p:cNvSpPr>
          <p:nvPr>
            <p:ph type="title"/>
          </p:nvPr>
        </p:nvSpPr>
        <p:spPr/>
        <p:txBody>
          <a:bodyPr/>
          <a:lstStyle/>
          <a:p>
            <a:r>
              <a:rPr lang="it-IT" dirty="0"/>
              <a:t>Standard nei paesi EU - Germania</a:t>
            </a:r>
          </a:p>
        </p:txBody>
      </p:sp>
      <p:sp>
        <p:nvSpPr>
          <p:cNvPr id="3" name="Segnaposto contenuto 2">
            <a:extLst>
              <a:ext uri="{FF2B5EF4-FFF2-40B4-BE49-F238E27FC236}">
                <a16:creationId xmlns:a16="http://schemas.microsoft.com/office/drawing/2014/main" id="{CF5C5E5D-039F-779A-53C8-FD357FE241CC}"/>
              </a:ext>
            </a:extLst>
          </p:cNvPr>
          <p:cNvSpPr>
            <a:spLocks noGrp="1"/>
          </p:cNvSpPr>
          <p:nvPr>
            <p:ph idx="4294967295"/>
          </p:nvPr>
        </p:nvSpPr>
        <p:spPr>
          <a:xfrm>
            <a:off x="844952" y="1407887"/>
            <a:ext cx="4118934" cy="2021114"/>
          </a:xfrm>
        </p:spPr>
        <p:txBody>
          <a:bodyPr>
            <a:normAutofit/>
          </a:bodyPr>
          <a:lstStyle/>
          <a:p>
            <a:pPr marL="0" indent="0">
              <a:buNone/>
            </a:pPr>
            <a:r>
              <a:rPr lang="it-IT" dirty="0"/>
              <a:t>A</a:t>
            </a:r>
            <a:r>
              <a:rPr lang="it-IT" baseline="-25000" dirty="0"/>
              <a:t>L</a:t>
            </a:r>
            <a:r>
              <a:rPr lang="it-IT" dirty="0"/>
              <a:t>= Area coltivata</a:t>
            </a:r>
          </a:p>
          <a:p>
            <a:pPr marL="0" indent="0">
              <a:buNone/>
            </a:pPr>
            <a:r>
              <a:rPr lang="it-IT" dirty="0"/>
              <a:t>A</a:t>
            </a:r>
            <a:r>
              <a:rPr lang="it-IT" baseline="-25000" dirty="0"/>
              <a:t>N</a:t>
            </a:r>
            <a:r>
              <a:rPr lang="it-IT" dirty="0"/>
              <a:t>= Area non coltivata</a:t>
            </a:r>
          </a:p>
          <a:p>
            <a:pPr marL="0" indent="0">
              <a:buNone/>
            </a:pPr>
            <a:r>
              <a:rPr lang="it-IT" dirty="0"/>
              <a:t>h</a:t>
            </a:r>
            <a:r>
              <a:rPr lang="it-IT" baseline="-25000" dirty="0"/>
              <a:t>1</a:t>
            </a:r>
            <a:r>
              <a:rPr lang="it-IT" dirty="0"/>
              <a:t>= altezza sopra i 2,1m</a:t>
            </a:r>
          </a:p>
          <a:p>
            <a:pPr marL="0" indent="0">
              <a:buNone/>
            </a:pPr>
            <a:r>
              <a:rPr lang="it-IT" dirty="0"/>
              <a:t>h</a:t>
            </a:r>
            <a:r>
              <a:rPr lang="it-IT" baseline="-25000" dirty="0"/>
              <a:t>2</a:t>
            </a:r>
            <a:r>
              <a:rPr lang="it-IT" dirty="0"/>
              <a:t>= altezza sotto i 2,1m</a:t>
            </a:r>
          </a:p>
          <a:p>
            <a:pPr marL="0" indent="0">
              <a:buNone/>
            </a:pPr>
            <a:endParaRPr lang="it-IT" dirty="0"/>
          </a:p>
          <a:p>
            <a:pPr marL="0" indent="0">
              <a:buNone/>
            </a:pPr>
            <a:endParaRPr lang="it-IT" dirty="0"/>
          </a:p>
          <a:p>
            <a:pPr marL="514350" indent="-514350">
              <a:buAutoNum type="arabicParenR"/>
            </a:pPr>
            <a:endParaRPr lang="it-IT" dirty="0"/>
          </a:p>
        </p:txBody>
      </p:sp>
      <p:pic>
        <p:nvPicPr>
          <p:cNvPr id="4" name="Immagine 3">
            <a:extLst>
              <a:ext uri="{FF2B5EF4-FFF2-40B4-BE49-F238E27FC236}">
                <a16:creationId xmlns:a16="http://schemas.microsoft.com/office/drawing/2014/main" id="{C6B5F068-07FC-9CA9-6C0B-A65B090AAAA8}"/>
              </a:ext>
            </a:extLst>
          </p:cNvPr>
          <p:cNvPicPr>
            <a:picLocks noChangeAspect="1"/>
          </p:cNvPicPr>
          <p:nvPr/>
        </p:nvPicPr>
        <p:blipFill>
          <a:blip r:embed="rId2"/>
          <a:stretch>
            <a:fillRect/>
          </a:stretch>
        </p:blipFill>
        <p:spPr>
          <a:xfrm>
            <a:off x="844952" y="3429000"/>
            <a:ext cx="4691685" cy="3409996"/>
          </a:xfrm>
          <a:prstGeom prst="rect">
            <a:avLst/>
          </a:prstGeom>
        </p:spPr>
      </p:pic>
      <p:sp>
        <p:nvSpPr>
          <p:cNvPr id="6" name="CasellaDiTesto 5">
            <a:extLst>
              <a:ext uri="{FF2B5EF4-FFF2-40B4-BE49-F238E27FC236}">
                <a16:creationId xmlns:a16="http://schemas.microsoft.com/office/drawing/2014/main" id="{D701FEB1-5C9D-AD31-FFAE-6EE475BC16FE}"/>
              </a:ext>
            </a:extLst>
          </p:cNvPr>
          <p:cNvSpPr txBox="1"/>
          <p:nvPr/>
        </p:nvSpPr>
        <p:spPr>
          <a:xfrm>
            <a:off x="2459609" y="6335947"/>
            <a:ext cx="6154056" cy="369332"/>
          </a:xfrm>
          <a:prstGeom prst="rect">
            <a:avLst/>
          </a:prstGeom>
          <a:noFill/>
        </p:spPr>
        <p:txBody>
          <a:bodyPr wrap="square">
            <a:spAutoFit/>
          </a:bodyPr>
          <a:lstStyle/>
          <a:p>
            <a:r>
              <a:rPr lang="it-IT" dirty="0"/>
              <a:t>Impianto categoria 1</a:t>
            </a:r>
          </a:p>
        </p:txBody>
      </p:sp>
      <p:pic>
        <p:nvPicPr>
          <p:cNvPr id="9" name="Immagine 8">
            <a:extLst>
              <a:ext uri="{FF2B5EF4-FFF2-40B4-BE49-F238E27FC236}">
                <a16:creationId xmlns:a16="http://schemas.microsoft.com/office/drawing/2014/main" id="{E63A79B9-B8AB-CA56-3947-5C5F0DF81B1A}"/>
              </a:ext>
            </a:extLst>
          </p:cNvPr>
          <p:cNvPicPr>
            <a:picLocks noChangeAspect="1"/>
          </p:cNvPicPr>
          <p:nvPr/>
        </p:nvPicPr>
        <p:blipFill>
          <a:blip r:embed="rId3"/>
          <a:stretch>
            <a:fillRect/>
          </a:stretch>
        </p:blipFill>
        <p:spPr>
          <a:xfrm>
            <a:off x="6252573" y="1381972"/>
            <a:ext cx="5536927" cy="3079283"/>
          </a:xfrm>
          <a:prstGeom prst="rect">
            <a:avLst/>
          </a:prstGeom>
        </p:spPr>
      </p:pic>
      <p:sp>
        <p:nvSpPr>
          <p:cNvPr id="10" name="CasellaDiTesto 9">
            <a:extLst>
              <a:ext uri="{FF2B5EF4-FFF2-40B4-BE49-F238E27FC236}">
                <a16:creationId xmlns:a16="http://schemas.microsoft.com/office/drawing/2014/main" id="{C5A14C49-8C14-8CBF-C8C5-3C74488CB376}"/>
              </a:ext>
            </a:extLst>
          </p:cNvPr>
          <p:cNvSpPr txBox="1"/>
          <p:nvPr/>
        </p:nvSpPr>
        <p:spPr>
          <a:xfrm>
            <a:off x="8381436" y="4276589"/>
            <a:ext cx="2965612" cy="369332"/>
          </a:xfrm>
          <a:prstGeom prst="rect">
            <a:avLst/>
          </a:prstGeom>
          <a:noFill/>
        </p:spPr>
        <p:txBody>
          <a:bodyPr wrap="square">
            <a:spAutoFit/>
          </a:bodyPr>
          <a:lstStyle/>
          <a:p>
            <a:r>
              <a:rPr lang="it-IT" dirty="0"/>
              <a:t>Impianto categoria 2</a:t>
            </a:r>
          </a:p>
        </p:txBody>
      </p:sp>
    </p:spTree>
    <p:extLst>
      <p:ext uri="{BB962C8B-B14F-4D97-AF65-F5344CB8AC3E}">
        <p14:creationId xmlns:p14="http://schemas.microsoft.com/office/powerpoint/2010/main" val="405843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C3FE5-327E-CB87-EC53-60A798434F0B}"/>
              </a:ext>
            </a:extLst>
          </p:cNvPr>
          <p:cNvSpPr>
            <a:spLocks noGrp="1"/>
          </p:cNvSpPr>
          <p:nvPr>
            <p:ph type="title"/>
          </p:nvPr>
        </p:nvSpPr>
        <p:spPr/>
        <p:txBody>
          <a:bodyPr/>
          <a:lstStyle/>
          <a:p>
            <a:r>
              <a:rPr lang="it-IT" dirty="0"/>
              <a:t>Standard nei paesi EU - Germania</a:t>
            </a:r>
          </a:p>
        </p:txBody>
      </p:sp>
      <p:sp>
        <p:nvSpPr>
          <p:cNvPr id="3" name="Segnaposto contenuto 2">
            <a:extLst>
              <a:ext uri="{FF2B5EF4-FFF2-40B4-BE49-F238E27FC236}">
                <a16:creationId xmlns:a16="http://schemas.microsoft.com/office/drawing/2014/main" id="{CF5C5E5D-039F-779A-53C8-FD357FE241CC}"/>
              </a:ext>
            </a:extLst>
          </p:cNvPr>
          <p:cNvSpPr>
            <a:spLocks noGrp="1"/>
          </p:cNvSpPr>
          <p:nvPr>
            <p:ph idx="4294967295"/>
          </p:nvPr>
        </p:nvSpPr>
        <p:spPr>
          <a:xfrm>
            <a:off x="844952" y="1407886"/>
            <a:ext cx="7066116" cy="4769077"/>
          </a:xfrm>
        </p:spPr>
        <p:txBody>
          <a:bodyPr>
            <a:normAutofit/>
          </a:bodyPr>
          <a:lstStyle/>
          <a:p>
            <a:pPr marL="0" indent="0">
              <a:buNone/>
            </a:pPr>
            <a:r>
              <a:rPr lang="it-IT" dirty="0"/>
              <a:t>The </a:t>
            </a:r>
            <a:r>
              <a:rPr lang="it-IT" b="1" dirty="0"/>
              <a:t>Fraunhofer Institute for Solar Ene</a:t>
            </a:r>
            <a:r>
              <a:rPr lang="it-IT" dirty="0"/>
              <a:t>rgy ha pubblicato delle linee </a:t>
            </a:r>
            <a:r>
              <a:rPr lang="it-IT" b="1" dirty="0"/>
              <a:t>guida per gli Agro-PV</a:t>
            </a:r>
            <a:r>
              <a:rPr lang="it-IT" dirty="0"/>
              <a:t>.</a:t>
            </a:r>
          </a:p>
          <a:p>
            <a:pPr marL="0" indent="0">
              <a:buNone/>
            </a:pPr>
            <a:r>
              <a:rPr lang="it-IT" dirty="0"/>
              <a:t>Riportano indicazioni sulle tipologie agricole che si possono coltivare in associazione agli impianti FV. </a:t>
            </a:r>
          </a:p>
          <a:p>
            <a:pPr marL="0" indent="0">
              <a:buNone/>
            </a:pPr>
            <a:r>
              <a:rPr lang="it-IT" dirty="0"/>
              <a:t>Indentificano la convenienza economica dell’approccio combinato.</a:t>
            </a:r>
          </a:p>
          <a:p>
            <a:pPr marL="0" indent="0">
              <a:buNone/>
            </a:pPr>
            <a:r>
              <a:rPr lang="it-IT" dirty="0"/>
              <a:t>Riportano esempi  di attività sperimentali, e innovazioni tecnologiche ( raccolta acque piovane, tipologia di pannelli, ecc.)</a:t>
            </a:r>
          </a:p>
          <a:p>
            <a:pPr marL="0" indent="0">
              <a:buNone/>
            </a:pPr>
            <a:endParaRPr lang="it-IT" dirty="0"/>
          </a:p>
          <a:p>
            <a:pPr marL="514350" indent="-514350">
              <a:buAutoNum type="arabicParenR"/>
            </a:pPr>
            <a:endParaRPr lang="it-IT" dirty="0"/>
          </a:p>
        </p:txBody>
      </p:sp>
      <p:pic>
        <p:nvPicPr>
          <p:cNvPr id="4" name="Immagine 3">
            <a:extLst>
              <a:ext uri="{FF2B5EF4-FFF2-40B4-BE49-F238E27FC236}">
                <a16:creationId xmlns:a16="http://schemas.microsoft.com/office/drawing/2014/main" id="{3E1DE910-8BDD-F1FE-7F13-C6721A003229}"/>
              </a:ext>
            </a:extLst>
          </p:cNvPr>
          <p:cNvPicPr>
            <a:picLocks noChangeAspect="1"/>
          </p:cNvPicPr>
          <p:nvPr/>
        </p:nvPicPr>
        <p:blipFill>
          <a:blip r:embed="rId2"/>
          <a:stretch>
            <a:fillRect/>
          </a:stretch>
        </p:blipFill>
        <p:spPr>
          <a:xfrm>
            <a:off x="8911771" y="1260318"/>
            <a:ext cx="3073905" cy="4337364"/>
          </a:xfrm>
          <a:prstGeom prst="rect">
            <a:avLst/>
          </a:prstGeom>
        </p:spPr>
      </p:pic>
      <p:sp>
        <p:nvSpPr>
          <p:cNvPr id="6" name="CasellaDiTesto 5">
            <a:extLst>
              <a:ext uri="{FF2B5EF4-FFF2-40B4-BE49-F238E27FC236}">
                <a16:creationId xmlns:a16="http://schemas.microsoft.com/office/drawing/2014/main" id="{21BEC303-41FE-C698-387C-A72922DFD27C}"/>
              </a:ext>
            </a:extLst>
          </p:cNvPr>
          <p:cNvSpPr txBox="1"/>
          <p:nvPr/>
        </p:nvSpPr>
        <p:spPr>
          <a:xfrm>
            <a:off x="8911770" y="5597682"/>
            <a:ext cx="3280229" cy="646331"/>
          </a:xfrm>
          <a:prstGeom prst="rect">
            <a:avLst/>
          </a:prstGeom>
          <a:noFill/>
        </p:spPr>
        <p:txBody>
          <a:bodyPr wrap="square">
            <a:spAutoFit/>
          </a:bodyPr>
          <a:lstStyle/>
          <a:p>
            <a:r>
              <a:rPr lang="it-IT" dirty="0"/>
              <a:t>file:///Users/</a:t>
            </a:r>
            <a:r>
              <a:rPr lang="it-IT" dirty="0" err="1"/>
              <a:t>simona</a:t>
            </a:r>
            <a:r>
              <a:rPr lang="it-IT" dirty="0"/>
              <a:t>/Downloads/APV-</a:t>
            </a:r>
            <a:r>
              <a:rPr lang="it-IT" dirty="0" err="1"/>
              <a:t>Guideline.pdf</a:t>
            </a:r>
            <a:endParaRPr lang="it-IT" dirty="0"/>
          </a:p>
        </p:txBody>
      </p:sp>
    </p:spTree>
    <p:extLst>
      <p:ext uri="{BB962C8B-B14F-4D97-AF65-F5344CB8AC3E}">
        <p14:creationId xmlns:p14="http://schemas.microsoft.com/office/powerpoint/2010/main" val="368830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C3FE5-327E-CB87-EC53-60A798434F0B}"/>
              </a:ext>
            </a:extLst>
          </p:cNvPr>
          <p:cNvSpPr>
            <a:spLocks noGrp="1"/>
          </p:cNvSpPr>
          <p:nvPr>
            <p:ph type="title"/>
          </p:nvPr>
        </p:nvSpPr>
        <p:spPr/>
        <p:txBody>
          <a:bodyPr/>
          <a:lstStyle/>
          <a:p>
            <a:r>
              <a:rPr lang="it-IT" dirty="0"/>
              <a:t>Standard nei paesi EU - Francia</a:t>
            </a:r>
          </a:p>
        </p:txBody>
      </p:sp>
      <p:sp>
        <p:nvSpPr>
          <p:cNvPr id="3" name="Segnaposto contenuto 2">
            <a:extLst>
              <a:ext uri="{FF2B5EF4-FFF2-40B4-BE49-F238E27FC236}">
                <a16:creationId xmlns:a16="http://schemas.microsoft.com/office/drawing/2014/main" id="{CF5C5E5D-039F-779A-53C8-FD357FE241CC}"/>
              </a:ext>
            </a:extLst>
          </p:cNvPr>
          <p:cNvSpPr>
            <a:spLocks noGrp="1"/>
          </p:cNvSpPr>
          <p:nvPr>
            <p:ph idx="4294967295"/>
          </p:nvPr>
        </p:nvSpPr>
        <p:spPr>
          <a:xfrm>
            <a:off x="997442" y="1448253"/>
            <a:ext cx="10541415" cy="4560661"/>
          </a:xfrm>
        </p:spPr>
        <p:txBody>
          <a:bodyPr>
            <a:normAutofit/>
          </a:bodyPr>
          <a:lstStyle/>
          <a:p>
            <a:pPr marL="0" indent="0">
              <a:buNone/>
            </a:pPr>
            <a:r>
              <a:rPr lang="it-IT" dirty="0"/>
              <a:t>L’agenzia per la transizione ecologica francese (</a:t>
            </a:r>
            <a:r>
              <a:rPr lang="it-IT" b="1" dirty="0"/>
              <a:t>ADEME</a:t>
            </a:r>
            <a:r>
              <a:rPr lang="it-IT" dirty="0"/>
              <a:t>) ha pubblicato delle linee guida sugli </a:t>
            </a:r>
            <a:r>
              <a:rPr lang="it-IT" dirty="0" err="1"/>
              <a:t>agrivoltaici</a:t>
            </a:r>
            <a:r>
              <a:rPr lang="it-IT" dirty="0"/>
              <a:t> «</a:t>
            </a:r>
            <a:r>
              <a:rPr lang="it-IT" b="1" dirty="0"/>
              <a:t>Caratterizzare progetti fotovoltaici su terreni agricoli e </a:t>
            </a:r>
            <a:r>
              <a:rPr lang="it-IT" b="1" dirty="0" err="1"/>
              <a:t>agrivoltaici</a:t>
            </a:r>
            <a:r>
              <a:rPr lang="it-IT" dirty="0"/>
              <a:t>» (gratuite in francese)</a:t>
            </a:r>
          </a:p>
        </p:txBody>
      </p:sp>
      <p:pic>
        <p:nvPicPr>
          <p:cNvPr id="4" name="Immagine 3">
            <a:extLst>
              <a:ext uri="{FF2B5EF4-FFF2-40B4-BE49-F238E27FC236}">
                <a16:creationId xmlns:a16="http://schemas.microsoft.com/office/drawing/2014/main" id="{E7BEC63C-F772-00CA-D7D0-7DD0C41CA3EF}"/>
              </a:ext>
            </a:extLst>
          </p:cNvPr>
          <p:cNvPicPr>
            <a:picLocks noChangeAspect="1"/>
          </p:cNvPicPr>
          <p:nvPr/>
        </p:nvPicPr>
        <p:blipFill>
          <a:blip r:embed="rId3"/>
          <a:stretch>
            <a:fillRect/>
          </a:stretch>
        </p:blipFill>
        <p:spPr>
          <a:xfrm>
            <a:off x="9309899" y="2326603"/>
            <a:ext cx="2615955" cy="3693886"/>
          </a:xfrm>
          <a:prstGeom prst="rect">
            <a:avLst/>
          </a:prstGeom>
        </p:spPr>
      </p:pic>
      <p:sp>
        <p:nvSpPr>
          <p:cNvPr id="6" name="CasellaDiTesto 5">
            <a:extLst>
              <a:ext uri="{FF2B5EF4-FFF2-40B4-BE49-F238E27FC236}">
                <a16:creationId xmlns:a16="http://schemas.microsoft.com/office/drawing/2014/main" id="{0B84F840-6F5C-FBCA-2241-0122FFA83E45}"/>
              </a:ext>
            </a:extLst>
          </p:cNvPr>
          <p:cNvSpPr txBox="1"/>
          <p:nvPr/>
        </p:nvSpPr>
        <p:spPr>
          <a:xfrm>
            <a:off x="6545942" y="5952359"/>
            <a:ext cx="6154056" cy="923330"/>
          </a:xfrm>
          <a:prstGeom prst="rect">
            <a:avLst/>
          </a:prstGeom>
          <a:noFill/>
        </p:spPr>
        <p:txBody>
          <a:bodyPr wrap="square">
            <a:spAutoFit/>
          </a:bodyPr>
          <a:lstStyle/>
          <a:p>
            <a:r>
              <a:rPr lang="it-IT" dirty="0"/>
              <a:t>https://</a:t>
            </a:r>
            <a:r>
              <a:rPr lang="it-IT" dirty="0" err="1"/>
              <a:t>librairie.ademe.fr</a:t>
            </a:r>
            <a:r>
              <a:rPr lang="it-IT" dirty="0"/>
              <a:t>/energies/4992-caracteriser-les-projets-photovoltaiques-sur-terrains-agricoles-et-l-agrivoltaisme.html</a:t>
            </a:r>
          </a:p>
        </p:txBody>
      </p:sp>
      <p:sp>
        <p:nvSpPr>
          <p:cNvPr id="7" name="Segnaposto contenuto 2">
            <a:extLst>
              <a:ext uri="{FF2B5EF4-FFF2-40B4-BE49-F238E27FC236}">
                <a16:creationId xmlns:a16="http://schemas.microsoft.com/office/drawing/2014/main" id="{D1794EA7-134B-6540-D04B-D63E8D1171E2}"/>
              </a:ext>
            </a:extLst>
          </p:cNvPr>
          <p:cNvSpPr txBox="1">
            <a:spLocks/>
          </p:cNvSpPr>
          <p:nvPr/>
        </p:nvSpPr>
        <p:spPr>
          <a:xfrm>
            <a:off x="997441" y="2703286"/>
            <a:ext cx="8451358" cy="4560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t>Indica che un sistema fotovoltaico può essere considerato </a:t>
            </a:r>
            <a:r>
              <a:rPr lang="it-IT" dirty="0" err="1"/>
              <a:t>agrivoltaico</a:t>
            </a:r>
            <a:r>
              <a:rPr lang="it-IT" dirty="0"/>
              <a:t> quando i moduli fotovoltaici sono posizionati sulla stessa area utilizzata a fini agricoli , senza indurre alcun degrado significativo della produzione agricola (sia qualitativamente che quantitativamente) o qualsiasi perdita di reddito agricolo. </a:t>
            </a:r>
          </a:p>
        </p:txBody>
      </p:sp>
    </p:spTree>
    <p:extLst>
      <p:ext uri="{BB962C8B-B14F-4D97-AF65-F5344CB8AC3E}">
        <p14:creationId xmlns:p14="http://schemas.microsoft.com/office/powerpoint/2010/main" val="247448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C3FE5-327E-CB87-EC53-60A798434F0B}"/>
              </a:ext>
            </a:extLst>
          </p:cNvPr>
          <p:cNvSpPr>
            <a:spLocks noGrp="1"/>
          </p:cNvSpPr>
          <p:nvPr>
            <p:ph type="title"/>
          </p:nvPr>
        </p:nvSpPr>
        <p:spPr/>
        <p:txBody>
          <a:bodyPr/>
          <a:lstStyle/>
          <a:p>
            <a:r>
              <a:rPr lang="it-IT" dirty="0"/>
              <a:t>Standard nei paesi EU - Francia</a:t>
            </a:r>
          </a:p>
        </p:txBody>
      </p:sp>
      <p:sp>
        <p:nvSpPr>
          <p:cNvPr id="3" name="Segnaposto contenuto 2">
            <a:extLst>
              <a:ext uri="{FF2B5EF4-FFF2-40B4-BE49-F238E27FC236}">
                <a16:creationId xmlns:a16="http://schemas.microsoft.com/office/drawing/2014/main" id="{CF5C5E5D-039F-779A-53C8-FD357FE241CC}"/>
              </a:ext>
            </a:extLst>
          </p:cNvPr>
          <p:cNvSpPr>
            <a:spLocks noGrp="1"/>
          </p:cNvSpPr>
          <p:nvPr>
            <p:ph idx="4294967295"/>
          </p:nvPr>
        </p:nvSpPr>
        <p:spPr>
          <a:xfrm>
            <a:off x="997442" y="1448253"/>
            <a:ext cx="10541415" cy="4560661"/>
          </a:xfrm>
        </p:spPr>
        <p:txBody>
          <a:bodyPr>
            <a:normAutofit/>
          </a:bodyPr>
          <a:lstStyle/>
          <a:p>
            <a:pPr marL="0" indent="0">
              <a:buNone/>
            </a:pPr>
            <a:r>
              <a:rPr lang="it-IT" dirty="0"/>
              <a:t>Nelle linee giuda riporta  tre criteri necessari per caratterizzare un impianto </a:t>
            </a:r>
            <a:r>
              <a:rPr lang="it-IT" dirty="0" err="1"/>
              <a:t>agrivoltaico</a:t>
            </a:r>
            <a:r>
              <a:rPr lang="it-IT" dirty="0"/>
              <a:t>:</a:t>
            </a:r>
          </a:p>
          <a:p>
            <a:pPr marL="514350" indent="-514350">
              <a:buFont typeface="+mj-lt"/>
              <a:buAutoNum type="arabicPeriod"/>
            </a:pPr>
            <a:r>
              <a:rPr lang="it-IT" dirty="0"/>
              <a:t>Identificare/provare il contributo alla protezione agricola (es protezione delle colture, benessere degli animali, ..)</a:t>
            </a:r>
          </a:p>
          <a:p>
            <a:pPr marL="514350" indent="-514350">
              <a:buFont typeface="+mj-lt"/>
              <a:buAutoNum type="arabicPeriod"/>
            </a:pPr>
            <a:r>
              <a:rPr lang="it-IT" dirty="0"/>
              <a:t>Incidenza della resa agricola</a:t>
            </a:r>
            <a:r>
              <a:rPr lang="it-IT" dirty="0">
                <a:sym typeface="Wingdings" pitchFamily="2" charset="2"/>
              </a:rPr>
              <a:t> cioè l’impianto deve aumentare, mantenere o ridurre in maniera ragionevole la resa agricola</a:t>
            </a:r>
          </a:p>
          <a:p>
            <a:pPr marL="514350" indent="-514350">
              <a:buFont typeface="+mj-lt"/>
              <a:buAutoNum type="arabicPeriod"/>
            </a:pPr>
            <a:r>
              <a:rPr lang="it-IT" dirty="0"/>
              <a:t>Incidenza sui ricavi del proprietario dell'azienda agricola</a:t>
            </a:r>
          </a:p>
          <a:p>
            <a:pPr marL="514350" indent="-514350">
              <a:buFont typeface="+mj-lt"/>
              <a:buAutoNum type="arabicPeriod"/>
            </a:pPr>
            <a:r>
              <a:rPr lang="it-IT" dirty="0"/>
              <a:t>Individua poi una serie di casi studio</a:t>
            </a:r>
          </a:p>
          <a:p>
            <a:pPr marL="514350" indent="-514350">
              <a:buFont typeface="+mj-lt"/>
              <a:buAutoNum type="arabicPeriod"/>
            </a:pPr>
            <a:endParaRPr lang="it-IT" dirty="0"/>
          </a:p>
        </p:txBody>
      </p:sp>
      <p:sp>
        <p:nvSpPr>
          <p:cNvPr id="7" name="Segnaposto contenuto 2">
            <a:extLst>
              <a:ext uri="{FF2B5EF4-FFF2-40B4-BE49-F238E27FC236}">
                <a16:creationId xmlns:a16="http://schemas.microsoft.com/office/drawing/2014/main" id="{D1794EA7-134B-6540-D04B-D63E8D1171E2}"/>
              </a:ext>
            </a:extLst>
          </p:cNvPr>
          <p:cNvSpPr txBox="1">
            <a:spLocks/>
          </p:cNvSpPr>
          <p:nvPr/>
        </p:nvSpPr>
        <p:spPr>
          <a:xfrm>
            <a:off x="997441" y="2703286"/>
            <a:ext cx="8451358" cy="4560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it-IT" dirty="0"/>
          </a:p>
        </p:txBody>
      </p:sp>
    </p:spTree>
    <p:extLst>
      <p:ext uri="{BB962C8B-B14F-4D97-AF65-F5344CB8AC3E}">
        <p14:creationId xmlns:p14="http://schemas.microsoft.com/office/powerpoint/2010/main" val="3850398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C3FE5-327E-CB87-EC53-60A798434F0B}"/>
              </a:ext>
            </a:extLst>
          </p:cNvPr>
          <p:cNvSpPr>
            <a:spLocks noGrp="1"/>
          </p:cNvSpPr>
          <p:nvPr>
            <p:ph type="title"/>
          </p:nvPr>
        </p:nvSpPr>
        <p:spPr/>
        <p:txBody>
          <a:bodyPr/>
          <a:lstStyle/>
          <a:p>
            <a:r>
              <a:rPr lang="it-IT" dirty="0"/>
              <a:t>Standard nei paesi EU –  Francia</a:t>
            </a:r>
          </a:p>
        </p:txBody>
      </p:sp>
      <p:sp>
        <p:nvSpPr>
          <p:cNvPr id="3" name="Segnaposto contenuto 2">
            <a:extLst>
              <a:ext uri="{FF2B5EF4-FFF2-40B4-BE49-F238E27FC236}">
                <a16:creationId xmlns:a16="http://schemas.microsoft.com/office/drawing/2014/main" id="{CF5C5E5D-039F-779A-53C8-FD357FE241CC}"/>
              </a:ext>
            </a:extLst>
          </p:cNvPr>
          <p:cNvSpPr>
            <a:spLocks noGrp="1"/>
          </p:cNvSpPr>
          <p:nvPr>
            <p:ph idx="4294967295"/>
          </p:nvPr>
        </p:nvSpPr>
        <p:spPr>
          <a:xfrm>
            <a:off x="825293" y="1433739"/>
            <a:ext cx="6910822" cy="4560661"/>
          </a:xfrm>
        </p:spPr>
        <p:txBody>
          <a:bodyPr>
            <a:normAutofit/>
          </a:bodyPr>
          <a:lstStyle/>
          <a:p>
            <a:pPr marL="0" indent="0">
              <a:buFont typeface="Arial" panose="020B0604020202020204" pitchFamily="34" charset="0"/>
              <a:buNone/>
            </a:pPr>
            <a:r>
              <a:rPr lang="it-IT" b="1" dirty="0"/>
              <a:t>L’associazione per la normalizzazione in Francia </a:t>
            </a:r>
            <a:r>
              <a:rPr lang="it-IT" dirty="0"/>
              <a:t>(</a:t>
            </a:r>
            <a:r>
              <a:rPr lang="it-IT" b="1" dirty="0"/>
              <a:t>AFNOR</a:t>
            </a:r>
            <a:r>
              <a:rPr lang="it-IT" dirty="0"/>
              <a:t>) ha definito una etichetta che certifichi gli impatti positivi dei progetti agricoltrici. Prevede uno schema e dura 5 anni</a:t>
            </a:r>
          </a:p>
          <a:p>
            <a:pPr marL="0" indent="0">
              <a:buNone/>
            </a:pPr>
            <a:endParaRPr lang="it-IT" dirty="0"/>
          </a:p>
        </p:txBody>
      </p:sp>
      <p:sp>
        <p:nvSpPr>
          <p:cNvPr id="7" name="Segnaposto contenuto 2">
            <a:extLst>
              <a:ext uri="{FF2B5EF4-FFF2-40B4-BE49-F238E27FC236}">
                <a16:creationId xmlns:a16="http://schemas.microsoft.com/office/drawing/2014/main" id="{D1794EA7-134B-6540-D04B-D63E8D1171E2}"/>
              </a:ext>
            </a:extLst>
          </p:cNvPr>
          <p:cNvSpPr txBox="1">
            <a:spLocks/>
          </p:cNvSpPr>
          <p:nvPr/>
        </p:nvSpPr>
        <p:spPr>
          <a:xfrm>
            <a:off x="957942" y="3890991"/>
            <a:ext cx="10879905" cy="26682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t>Inoltre gli </a:t>
            </a:r>
            <a:r>
              <a:rPr lang="it-IT" dirty="0" err="1"/>
              <a:t>agrivoltaici</a:t>
            </a:r>
            <a:r>
              <a:rPr lang="it-IT" dirty="0"/>
              <a:t> sono stati inseriti nella legge Francese sulle energie rinnovabili, dove viene data la definizione di impianto </a:t>
            </a:r>
            <a:r>
              <a:rPr lang="it-IT" dirty="0" err="1"/>
              <a:t>agrivoltaico</a:t>
            </a:r>
            <a:endParaRPr lang="it-IT" dirty="0"/>
          </a:p>
          <a:p>
            <a:pPr marL="0" indent="0">
              <a:buFont typeface="Arial" panose="020B0604020202020204" pitchFamily="34" charset="0"/>
              <a:buNone/>
            </a:pPr>
            <a:r>
              <a:rPr lang="it-IT" dirty="0"/>
              <a:t>«Un impianto </a:t>
            </a:r>
            <a:r>
              <a:rPr lang="it-IT" dirty="0" err="1"/>
              <a:t>agrivoltaico</a:t>
            </a:r>
            <a:r>
              <a:rPr lang="it-IT" dirty="0"/>
              <a:t> è un impianto di produzione di energia elettrica che sfrutta l'energia solare e i cui moduli sono ubicati su un appezzamento agricolo dove contribuiscono in modo sostenibile all'installazione, al mantenimento o allo sviluppo della produzione agricola.»</a:t>
            </a:r>
          </a:p>
        </p:txBody>
      </p:sp>
      <p:pic>
        <p:nvPicPr>
          <p:cNvPr id="5" name="Immagine 4">
            <a:extLst>
              <a:ext uri="{FF2B5EF4-FFF2-40B4-BE49-F238E27FC236}">
                <a16:creationId xmlns:a16="http://schemas.microsoft.com/office/drawing/2014/main" id="{8CB0E310-76A1-F7A5-CE43-E7452375B33D}"/>
              </a:ext>
            </a:extLst>
          </p:cNvPr>
          <p:cNvPicPr>
            <a:picLocks noChangeAspect="1"/>
          </p:cNvPicPr>
          <p:nvPr/>
        </p:nvPicPr>
        <p:blipFill>
          <a:blip r:embed="rId3"/>
          <a:stretch>
            <a:fillRect/>
          </a:stretch>
        </p:blipFill>
        <p:spPr>
          <a:xfrm>
            <a:off x="7736115" y="1305945"/>
            <a:ext cx="4101733" cy="2371044"/>
          </a:xfrm>
          <a:prstGeom prst="rect">
            <a:avLst/>
          </a:prstGeom>
        </p:spPr>
      </p:pic>
    </p:spTree>
    <p:extLst>
      <p:ext uri="{BB962C8B-B14F-4D97-AF65-F5344CB8AC3E}">
        <p14:creationId xmlns:p14="http://schemas.microsoft.com/office/powerpoint/2010/main" val="26209690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{46EE4C78-6F98-5F49-BAC9-09B3E127B19C}tf10001069</Template>
  <TotalTime>921</TotalTime>
  <Words>3852</Words>
  <Application>Microsoft Macintosh PowerPoint</Application>
  <PresentationFormat>Widescreen</PresentationFormat>
  <Paragraphs>264</Paragraphs>
  <Slides>36</Slides>
  <Notes>27</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36</vt:i4>
      </vt:variant>
    </vt:vector>
  </HeadingPairs>
  <TitlesOfParts>
    <vt:vector size="43" baseType="lpstr">
      <vt:lpstr>Aptos</vt:lpstr>
      <vt:lpstr>Arial</vt:lpstr>
      <vt:lpstr>Calibri</vt:lpstr>
      <vt:lpstr>Calibri Light</vt:lpstr>
      <vt:lpstr>CambriaMath</vt:lpstr>
      <vt:lpstr>Comic Sans MS</vt:lpstr>
      <vt:lpstr>Tema di Office</vt:lpstr>
      <vt:lpstr>IL PROGRAMMA NAZIONALE INTEGRATO PER L’ENERGIA ED IL CLIMA QUALE  STRUMENTO PROGRAMMATICO PER LA TRANSIZIONE ENERGETICA. PROCEDURE DI VIA ED AUTORIZZATIVE DEGLI  IMPIANTI FER</vt:lpstr>
      <vt:lpstr>Agrivoltaico</vt:lpstr>
      <vt:lpstr>Agrivoltaico</vt:lpstr>
      <vt:lpstr>Standard nei paesi EU - Germania</vt:lpstr>
      <vt:lpstr>Standard nei paesi EU - Germania</vt:lpstr>
      <vt:lpstr>Standard nei paesi EU - Germania</vt:lpstr>
      <vt:lpstr>Standard nei paesi EU - Francia</vt:lpstr>
      <vt:lpstr>Standard nei paesi EU - Francia</vt:lpstr>
      <vt:lpstr>Standard nei paesi EU –  Francia</vt:lpstr>
      <vt:lpstr>Standard nei paesi EU – Spagna</vt:lpstr>
      <vt:lpstr>Standard altri paesi</vt:lpstr>
      <vt:lpstr>Italia legislazione</vt:lpstr>
      <vt:lpstr>Italia Linee guida e standard tecnici</vt:lpstr>
      <vt:lpstr>Italia Line guida</vt:lpstr>
      <vt:lpstr>Italia Line guida</vt:lpstr>
      <vt:lpstr>Italia Line guida - REQUISITO A</vt:lpstr>
      <vt:lpstr>Italia Line guida - REQUISITO B</vt:lpstr>
      <vt:lpstr>Italia Line guida - REQUISITO C</vt:lpstr>
      <vt:lpstr>Italia Line guida - REQUISITO C</vt:lpstr>
      <vt:lpstr>Italia Line guida - REQUISITO E</vt:lpstr>
      <vt:lpstr>Italia Line guida - REQUISITO E</vt:lpstr>
      <vt:lpstr>Italia – UNI 148:2023</vt:lpstr>
      <vt:lpstr>UNI 148:2023- classificazioni delle attività agricole</vt:lpstr>
      <vt:lpstr>UNI 148:2023- classificazioni impianti Agrivoltaici</vt:lpstr>
      <vt:lpstr>UNI 148:2023- classificazioni impianti Agrivoltaici</vt:lpstr>
      <vt:lpstr>UNI 148:2023- classificazioni impianti Agrivoltaici</vt:lpstr>
      <vt:lpstr>UNI 148:2023- caratteristiche tecniche</vt:lpstr>
      <vt:lpstr>UNI 148:2023- caratteristiche tecniche</vt:lpstr>
      <vt:lpstr>UNI 148:2023- caratteristiche tecniche</vt:lpstr>
      <vt:lpstr>UNI 148:2023- caratteristiche tecniche</vt:lpstr>
      <vt:lpstr>Esempi fotovoltaico integrato con attività culturali</vt:lpstr>
      <vt:lpstr>Esempi Serre fotovoltaiche</vt:lpstr>
      <vt:lpstr>Esempi impianti verticali</vt:lpstr>
      <vt:lpstr>Esempi raccolta acqua piovana</vt:lpstr>
      <vt:lpstr>Esempi ifotosimulazioni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PNIEC STRUMENTO DI PIANIFICAZIONE ENERGETICA</dc:title>
  <dc:creator>bernardo sera</dc:creator>
  <cp:lastModifiedBy>Simona Scalbi</cp:lastModifiedBy>
  <cp:revision>48</cp:revision>
  <dcterms:created xsi:type="dcterms:W3CDTF">2024-11-09T15:57:23Z</dcterms:created>
  <dcterms:modified xsi:type="dcterms:W3CDTF">2024-11-22T18:07:28Z</dcterms:modified>
</cp:coreProperties>
</file>